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4" r:id="rId5"/>
  </p:sldIdLst>
  <p:sldSz cx="20105688" cy="1130935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74" userDrawn="1">
          <p15:clr>
            <a:srgbClr val="A4A3A4"/>
          </p15:clr>
        </p15:guide>
        <p15:guide id="2" pos="3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F0"/>
    <a:srgbClr val="00B0F0"/>
    <a:srgbClr val="CB25A3"/>
    <a:srgbClr val="99BAD1"/>
    <a:srgbClr val="D1CFE0"/>
    <a:srgbClr val="AFC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91" autoAdjust="0"/>
    <p:restoredTop sz="96279" autoAdjust="0"/>
  </p:normalViewPr>
  <p:slideViewPr>
    <p:cSldViewPr>
      <p:cViewPr varScale="1">
        <p:scale>
          <a:sx n="71" d="100"/>
          <a:sy n="71" d="100"/>
        </p:scale>
        <p:origin x="822" y="72"/>
      </p:cViewPr>
      <p:guideLst>
        <p:guide orient="horz" pos="5674"/>
        <p:guide pos="3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433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r">
              <a:defRPr sz="600"/>
            </a:lvl1pPr>
          </a:lstStyle>
          <a:p>
            <a:fld id="{354DAF11-47A7-BC42-A48E-AEB147ABE6B4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6700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83" tIns="24341" rIns="48683" bIns="24341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509" y="3270976"/>
            <a:ext cx="7943207" cy="2677467"/>
          </a:xfrm>
          <a:prstGeom prst="rect">
            <a:avLst/>
          </a:prstGeom>
        </p:spPr>
        <p:txBody>
          <a:bodyPr vert="horz" lIns="48683" tIns="24341" rIns="48683" bIns="2434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433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r">
              <a:defRPr sz="600"/>
            </a:lvl1pPr>
          </a:lstStyle>
          <a:p>
            <a:fld id="{A6C9D184-07E3-B44C-AC53-72456DF70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340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926" y="3505899"/>
            <a:ext cx="17089836" cy="907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853" y="6333237"/>
            <a:ext cx="140739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Tele2 TextSans"/>
                <a:cs typeface="Tele2 TextSans"/>
              </a:defRPr>
            </a:lvl1pPr>
          </a:lstStyle>
          <a:p>
            <a:pPr marL="25403">
              <a:spcBef>
                <a:spcPts val="260"/>
              </a:spcBef>
            </a:pPr>
            <a:fld id="{81D60167-4931-47E6-BA6A-407CBD079E47}" type="slidenum">
              <a:rPr lang="ru-RU" spc="5" smtClean="0"/>
              <a:pPr marL="25403">
                <a:spcBef>
                  <a:spcPts val="260"/>
                </a:spcBef>
              </a:pPr>
              <a:t>‹#›</a:t>
            </a:fld>
            <a:endParaRPr lang="ru-RU" spc="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1" b="1" i="0">
                <a:solidFill>
                  <a:schemeClr val="tx1"/>
                </a:solidFill>
                <a:latin typeface="Tele2 DisplaySerif"/>
                <a:cs typeface="Tele2 Display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Tele2 TextSans"/>
                <a:cs typeface="Tele2 TextSans"/>
              </a:defRPr>
            </a:lvl1pPr>
          </a:lstStyle>
          <a:p>
            <a:pPr marL="25403">
              <a:spcBef>
                <a:spcPts val="260"/>
              </a:spcBef>
            </a:pPr>
            <a:fld id="{81D60167-4931-47E6-BA6A-407CBD079E47}" type="slidenum">
              <a:rPr lang="ru-RU" spc="5" smtClean="0"/>
              <a:pPr marL="25403">
                <a:spcBef>
                  <a:spcPts val="260"/>
                </a:spcBef>
              </a:pPr>
              <a:t>‹#›</a:t>
            </a:fld>
            <a:endParaRPr lang="ru-RU" spc="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1" b="1" i="0">
                <a:solidFill>
                  <a:schemeClr val="tx1"/>
                </a:solidFill>
                <a:latin typeface="Tele2 DisplaySerif"/>
                <a:cs typeface="Tele2 Display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84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4429" y="2601151"/>
            <a:ext cx="8745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Tele2 TextSans"/>
                <a:cs typeface="Tele2 TextSans"/>
              </a:defRPr>
            </a:lvl1pPr>
          </a:lstStyle>
          <a:p>
            <a:pPr marL="25403">
              <a:spcBef>
                <a:spcPts val="260"/>
              </a:spcBef>
            </a:pPr>
            <a:fld id="{81D60167-4931-47E6-BA6A-407CBD079E47}" type="slidenum">
              <a:rPr lang="ru-RU" spc="5" smtClean="0"/>
              <a:pPr marL="25403">
                <a:spcBef>
                  <a:spcPts val="260"/>
                </a:spcBef>
              </a:pPr>
              <a:t>‹#›</a:t>
            </a:fld>
            <a:endParaRPr lang="ru-RU"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1" b="1" i="0">
                <a:solidFill>
                  <a:schemeClr val="tx1"/>
                </a:solidFill>
                <a:latin typeface="Tele2 DisplaySerif"/>
                <a:cs typeface="Tele2 Display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Tele2 TextSans"/>
                <a:cs typeface="Tele2 TextSans"/>
              </a:defRPr>
            </a:lvl1pPr>
          </a:lstStyle>
          <a:p>
            <a:pPr marL="25403">
              <a:spcBef>
                <a:spcPts val="260"/>
              </a:spcBef>
            </a:pPr>
            <a:fld id="{81D60167-4931-47E6-BA6A-407CBD079E47}" type="slidenum">
              <a:rPr lang="ru-RU" spc="5" smtClean="0"/>
              <a:pPr marL="25403">
                <a:spcBef>
                  <a:spcPts val="260"/>
                </a:spcBef>
              </a:pPr>
              <a:t>‹#›</a:t>
            </a:fld>
            <a:endParaRPr lang="ru-RU" spc="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tx1"/>
                </a:solidFill>
                <a:latin typeface="Tele2 TextSans"/>
                <a:cs typeface="Tele2 TextSans"/>
              </a:defRPr>
            </a:lvl1pPr>
          </a:lstStyle>
          <a:p>
            <a:pPr marL="25403">
              <a:spcBef>
                <a:spcPts val="260"/>
              </a:spcBef>
            </a:pPr>
            <a:fld id="{81D60167-4931-47E6-BA6A-407CBD079E47}" type="slidenum">
              <a:rPr lang="ru-RU" spc="5" smtClean="0"/>
              <a:pPr marL="25403">
                <a:spcBef>
                  <a:spcPts val="260"/>
                </a:spcBef>
              </a:pPr>
              <a:t>‹#›</a:t>
            </a:fld>
            <a:endParaRPr lang="ru-RU" spc="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7528458" y="10086451"/>
            <a:ext cx="96528" cy="342900"/>
          </a:xfrm>
          <a:custGeom>
            <a:avLst/>
            <a:gdLst/>
            <a:ahLst/>
            <a:cxnLst/>
            <a:rect l="l" t="t" r="r" b="b"/>
            <a:pathLst>
              <a:path w="96519" h="342900">
                <a:moveTo>
                  <a:pt x="96342" y="0"/>
                </a:moveTo>
                <a:lnTo>
                  <a:pt x="0" y="10701"/>
                </a:lnTo>
                <a:lnTo>
                  <a:pt x="0" y="342544"/>
                </a:lnTo>
                <a:lnTo>
                  <a:pt x="96342" y="342544"/>
                </a:lnTo>
                <a:lnTo>
                  <a:pt x="963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k object 17"/>
          <p:cNvSpPr/>
          <p:nvPr/>
        </p:nvSpPr>
        <p:spPr>
          <a:xfrm>
            <a:off x="17445872" y="9957992"/>
            <a:ext cx="261641" cy="133350"/>
          </a:xfrm>
          <a:custGeom>
            <a:avLst/>
            <a:gdLst/>
            <a:ahLst/>
            <a:cxnLst/>
            <a:rect l="l" t="t" r="r" b="b"/>
            <a:pathLst>
              <a:path w="261619" h="133350">
                <a:moveTo>
                  <a:pt x="261499" y="0"/>
                </a:moveTo>
                <a:lnTo>
                  <a:pt x="0" y="36700"/>
                </a:lnTo>
                <a:lnTo>
                  <a:pt x="0" y="133043"/>
                </a:lnTo>
                <a:lnTo>
                  <a:pt x="261499" y="103986"/>
                </a:lnTo>
                <a:lnTo>
                  <a:pt x="2614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k object 18"/>
          <p:cNvSpPr/>
          <p:nvPr/>
        </p:nvSpPr>
        <p:spPr>
          <a:xfrm>
            <a:off x="17742571" y="9938116"/>
            <a:ext cx="100973" cy="491490"/>
          </a:xfrm>
          <a:custGeom>
            <a:avLst/>
            <a:gdLst/>
            <a:ahLst/>
            <a:cxnLst/>
            <a:rect l="l" t="t" r="r" b="b"/>
            <a:pathLst>
              <a:path w="100965" h="491490">
                <a:moveTo>
                  <a:pt x="100928" y="0"/>
                </a:moveTo>
                <a:lnTo>
                  <a:pt x="0" y="13758"/>
                </a:lnTo>
                <a:lnTo>
                  <a:pt x="0" y="490885"/>
                </a:lnTo>
                <a:lnTo>
                  <a:pt x="100928" y="490885"/>
                </a:lnTo>
                <a:lnTo>
                  <a:pt x="1009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9" name="bk object 19"/>
          <p:cNvSpPr/>
          <p:nvPr/>
        </p:nvSpPr>
        <p:spPr>
          <a:xfrm>
            <a:off x="17861864" y="9915169"/>
            <a:ext cx="145426" cy="130175"/>
          </a:xfrm>
          <a:custGeom>
            <a:avLst/>
            <a:gdLst/>
            <a:ahLst/>
            <a:cxnLst/>
            <a:rect l="l" t="t" r="r" b="b"/>
            <a:pathLst>
              <a:path w="145415" h="130175">
                <a:moveTo>
                  <a:pt x="145283" y="0"/>
                </a:moveTo>
                <a:lnTo>
                  <a:pt x="0" y="19884"/>
                </a:lnTo>
                <a:lnTo>
                  <a:pt x="0" y="129985"/>
                </a:lnTo>
                <a:lnTo>
                  <a:pt x="145283" y="113169"/>
                </a:lnTo>
                <a:lnTo>
                  <a:pt x="1452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0" name="bk object 20"/>
          <p:cNvSpPr/>
          <p:nvPr/>
        </p:nvSpPr>
        <p:spPr>
          <a:xfrm>
            <a:off x="17861863" y="10118565"/>
            <a:ext cx="96528" cy="119380"/>
          </a:xfrm>
          <a:custGeom>
            <a:avLst/>
            <a:gdLst/>
            <a:ahLst/>
            <a:cxnLst/>
            <a:rect l="l" t="t" r="r" b="b"/>
            <a:pathLst>
              <a:path w="96519" h="119379">
                <a:moveTo>
                  <a:pt x="96342" y="0"/>
                </a:moveTo>
                <a:lnTo>
                  <a:pt x="0" y="7643"/>
                </a:lnTo>
                <a:lnTo>
                  <a:pt x="0" y="119284"/>
                </a:lnTo>
                <a:lnTo>
                  <a:pt x="96342" y="114687"/>
                </a:lnTo>
                <a:lnTo>
                  <a:pt x="963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1" name="bk object 21"/>
          <p:cNvSpPr/>
          <p:nvPr/>
        </p:nvSpPr>
        <p:spPr>
          <a:xfrm>
            <a:off x="17861864" y="10314310"/>
            <a:ext cx="145426" cy="114935"/>
          </a:xfrm>
          <a:custGeom>
            <a:avLst/>
            <a:gdLst/>
            <a:ahLst/>
            <a:cxnLst/>
            <a:rect l="l" t="t" r="r" b="b"/>
            <a:pathLst>
              <a:path w="145415" h="114934">
                <a:moveTo>
                  <a:pt x="145283" y="0"/>
                </a:moveTo>
                <a:lnTo>
                  <a:pt x="0" y="4586"/>
                </a:lnTo>
                <a:lnTo>
                  <a:pt x="0" y="114698"/>
                </a:lnTo>
                <a:lnTo>
                  <a:pt x="145283" y="114698"/>
                </a:lnTo>
                <a:lnTo>
                  <a:pt x="1452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2" name="bk object 22"/>
          <p:cNvSpPr/>
          <p:nvPr/>
        </p:nvSpPr>
        <p:spPr>
          <a:xfrm>
            <a:off x="18383379" y="9843294"/>
            <a:ext cx="133361" cy="586105"/>
          </a:xfrm>
          <a:custGeom>
            <a:avLst/>
            <a:gdLst/>
            <a:ahLst/>
            <a:cxnLst/>
            <a:rect l="l" t="t" r="r" b="b"/>
            <a:pathLst>
              <a:path w="133350" h="586104">
                <a:moveTo>
                  <a:pt x="133043" y="0"/>
                </a:moveTo>
                <a:lnTo>
                  <a:pt x="0" y="18355"/>
                </a:lnTo>
                <a:lnTo>
                  <a:pt x="0" y="585709"/>
                </a:lnTo>
                <a:lnTo>
                  <a:pt x="133043" y="585709"/>
                </a:lnTo>
                <a:lnTo>
                  <a:pt x="133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3" name="bk object 23"/>
          <p:cNvSpPr/>
          <p:nvPr/>
        </p:nvSpPr>
        <p:spPr>
          <a:xfrm>
            <a:off x="18540905" y="9812711"/>
            <a:ext cx="193055" cy="158115"/>
          </a:xfrm>
          <a:custGeom>
            <a:avLst/>
            <a:gdLst/>
            <a:ahLst/>
            <a:cxnLst/>
            <a:rect l="l" t="t" r="r" b="b"/>
            <a:pathLst>
              <a:path w="193040" h="158115">
                <a:moveTo>
                  <a:pt x="192685" y="0"/>
                </a:moveTo>
                <a:lnTo>
                  <a:pt x="0" y="27527"/>
                </a:lnTo>
                <a:lnTo>
                  <a:pt x="0" y="157513"/>
                </a:lnTo>
                <a:lnTo>
                  <a:pt x="192685" y="136111"/>
                </a:lnTo>
                <a:lnTo>
                  <a:pt x="1926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4" name="bk object 24"/>
          <p:cNvSpPr/>
          <p:nvPr/>
        </p:nvSpPr>
        <p:spPr>
          <a:xfrm>
            <a:off x="18540904" y="10057396"/>
            <a:ext cx="127010" cy="144145"/>
          </a:xfrm>
          <a:custGeom>
            <a:avLst/>
            <a:gdLst/>
            <a:ahLst/>
            <a:cxnLst/>
            <a:rect l="l" t="t" r="r" b="b"/>
            <a:pathLst>
              <a:path w="127000" h="144145">
                <a:moveTo>
                  <a:pt x="126928" y="0"/>
                </a:moveTo>
                <a:lnTo>
                  <a:pt x="0" y="10701"/>
                </a:lnTo>
                <a:lnTo>
                  <a:pt x="0" y="143744"/>
                </a:lnTo>
                <a:lnTo>
                  <a:pt x="126928" y="136100"/>
                </a:lnTo>
                <a:lnTo>
                  <a:pt x="1269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5" name="bk object 25"/>
          <p:cNvSpPr/>
          <p:nvPr/>
        </p:nvSpPr>
        <p:spPr>
          <a:xfrm>
            <a:off x="18540905" y="10292901"/>
            <a:ext cx="193055" cy="136525"/>
          </a:xfrm>
          <a:custGeom>
            <a:avLst/>
            <a:gdLst/>
            <a:ahLst/>
            <a:cxnLst/>
            <a:rect l="l" t="t" r="r" b="b"/>
            <a:pathLst>
              <a:path w="193040" h="136525">
                <a:moveTo>
                  <a:pt x="192685" y="0"/>
                </a:moveTo>
                <a:lnTo>
                  <a:pt x="0" y="4586"/>
                </a:lnTo>
                <a:lnTo>
                  <a:pt x="0" y="136100"/>
                </a:lnTo>
                <a:lnTo>
                  <a:pt x="192685" y="136100"/>
                </a:lnTo>
                <a:lnTo>
                  <a:pt x="1926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6" name="bk object 26"/>
          <p:cNvSpPr/>
          <p:nvPr/>
        </p:nvSpPr>
        <p:spPr>
          <a:xfrm>
            <a:off x="18045388" y="9893769"/>
            <a:ext cx="116848" cy="535305"/>
          </a:xfrm>
          <a:custGeom>
            <a:avLst/>
            <a:gdLst/>
            <a:ahLst/>
            <a:cxnLst/>
            <a:rect l="l" t="t" r="r" b="b"/>
            <a:pathLst>
              <a:path w="116840" h="535304">
                <a:moveTo>
                  <a:pt x="116226" y="0"/>
                </a:moveTo>
                <a:lnTo>
                  <a:pt x="0" y="15287"/>
                </a:lnTo>
                <a:lnTo>
                  <a:pt x="0" y="535229"/>
                </a:lnTo>
                <a:lnTo>
                  <a:pt x="116226" y="535229"/>
                </a:lnTo>
                <a:lnTo>
                  <a:pt x="1162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7" name="bk object 27"/>
          <p:cNvSpPr/>
          <p:nvPr/>
        </p:nvSpPr>
        <p:spPr>
          <a:xfrm>
            <a:off x="18183031" y="10303604"/>
            <a:ext cx="167018" cy="125730"/>
          </a:xfrm>
          <a:custGeom>
            <a:avLst/>
            <a:gdLst/>
            <a:ahLst/>
            <a:cxnLst/>
            <a:rect l="l" t="t" r="r" b="b"/>
            <a:pathLst>
              <a:path w="167005" h="125729">
                <a:moveTo>
                  <a:pt x="166686" y="0"/>
                </a:moveTo>
                <a:lnTo>
                  <a:pt x="0" y="4586"/>
                </a:lnTo>
                <a:lnTo>
                  <a:pt x="0" y="125399"/>
                </a:lnTo>
                <a:lnTo>
                  <a:pt x="166686" y="125399"/>
                </a:lnTo>
                <a:lnTo>
                  <a:pt x="1666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8" name="bk object 28"/>
          <p:cNvSpPr/>
          <p:nvPr/>
        </p:nvSpPr>
        <p:spPr>
          <a:xfrm>
            <a:off x="18803961" y="9761004"/>
            <a:ext cx="414688" cy="508000"/>
          </a:xfrm>
          <a:custGeom>
            <a:avLst/>
            <a:gdLst/>
            <a:ahLst/>
            <a:cxnLst/>
            <a:rect l="l" t="t" r="r" b="b"/>
            <a:pathLst>
              <a:path w="414655" h="508000">
                <a:moveTo>
                  <a:pt x="240259" y="0"/>
                </a:moveTo>
                <a:lnTo>
                  <a:pt x="191156" y="2283"/>
                </a:lnTo>
                <a:lnTo>
                  <a:pt x="191156" y="146823"/>
                </a:lnTo>
                <a:lnTo>
                  <a:pt x="210578" y="147918"/>
                </a:lnTo>
                <a:lnTo>
                  <a:pt x="227278" y="153291"/>
                </a:lnTo>
                <a:lnTo>
                  <a:pt x="240825" y="162658"/>
                </a:lnTo>
                <a:lnTo>
                  <a:pt x="250788" y="175733"/>
                </a:lnTo>
                <a:lnTo>
                  <a:pt x="256644" y="202267"/>
                </a:lnTo>
                <a:lnTo>
                  <a:pt x="251746" y="232791"/>
                </a:lnTo>
                <a:lnTo>
                  <a:pt x="212558" y="298975"/>
                </a:lnTo>
                <a:lnTo>
                  <a:pt x="154834" y="360432"/>
                </a:lnTo>
                <a:lnTo>
                  <a:pt x="84490" y="428878"/>
                </a:lnTo>
                <a:lnTo>
                  <a:pt x="25041" y="484487"/>
                </a:lnTo>
                <a:lnTo>
                  <a:pt x="0" y="507430"/>
                </a:lnTo>
                <a:lnTo>
                  <a:pt x="221741" y="499817"/>
                </a:lnTo>
                <a:lnTo>
                  <a:pt x="268720" y="452528"/>
                </a:lnTo>
                <a:lnTo>
                  <a:pt x="307975" y="409358"/>
                </a:lnTo>
                <a:lnTo>
                  <a:pt x="340097" y="369433"/>
                </a:lnTo>
                <a:lnTo>
                  <a:pt x="365678" y="331879"/>
                </a:lnTo>
                <a:lnTo>
                  <a:pt x="385310" y="295822"/>
                </a:lnTo>
                <a:lnTo>
                  <a:pt x="399585" y="260390"/>
                </a:lnTo>
                <a:lnTo>
                  <a:pt x="414427" y="187900"/>
                </a:lnTo>
                <a:lnTo>
                  <a:pt x="413374" y="148703"/>
                </a:lnTo>
                <a:lnTo>
                  <a:pt x="403719" y="111642"/>
                </a:lnTo>
                <a:lnTo>
                  <a:pt x="386036" y="77717"/>
                </a:lnTo>
                <a:lnTo>
                  <a:pt x="360900" y="47925"/>
                </a:lnTo>
                <a:lnTo>
                  <a:pt x="326421" y="22821"/>
                </a:lnTo>
                <a:lnTo>
                  <a:pt x="285777" y="6845"/>
                </a:lnTo>
                <a:lnTo>
                  <a:pt x="2402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9" name="bk object 29"/>
          <p:cNvSpPr/>
          <p:nvPr/>
        </p:nvSpPr>
        <p:spPr>
          <a:xfrm>
            <a:off x="18776428" y="10277610"/>
            <a:ext cx="450251" cy="151765"/>
          </a:xfrm>
          <a:custGeom>
            <a:avLst/>
            <a:gdLst/>
            <a:ahLst/>
            <a:cxnLst/>
            <a:rect l="l" t="t" r="r" b="b"/>
            <a:pathLst>
              <a:path w="450215" h="151765">
                <a:moveTo>
                  <a:pt x="449598" y="0"/>
                </a:moveTo>
                <a:lnTo>
                  <a:pt x="0" y="13758"/>
                </a:lnTo>
                <a:lnTo>
                  <a:pt x="0" y="151388"/>
                </a:lnTo>
                <a:lnTo>
                  <a:pt x="449598" y="151388"/>
                </a:lnTo>
                <a:lnTo>
                  <a:pt x="4495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0" name="bk object 30"/>
          <p:cNvSpPr/>
          <p:nvPr/>
        </p:nvSpPr>
        <p:spPr>
          <a:xfrm>
            <a:off x="18781016" y="9763776"/>
            <a:ext cx="188610" cy="281940"/>
          </a:xfrm>
          <a:custGeom>
            <a:avLst/>
            <a:gdLst/>
            <a:ahLst/>
            <a:cxnLst/>
            <a:rect l="l" t="t" r="r" b="b"/>
            <a:pathLst>
              <a:path w="188594" h="281940">
                <a:moveTo>
                  <a:pt x="188098" y="0"/>
                </a:moveTo>
                <a:lnTo>
                  <a:pt x="142445" y="13533"/>
                </a:lnTo>
                <a:lnTo>
                  <a:pt x="103010" y="33429"/>
                </a:lnTo>
                <a:lnTo>
                  <a:pt x="69848" y="59597"/>
                </a:lnTo>
                <a:lnTo>
                  <a:pt x="43011" y="91947"/>
                </a:lnTo>
                <a:lnTo>
                  <a:pt x="22554" y="130390"/>
                </a:lnTo>
                <a:lnTo>
                  <a:pt x="8531" y="174837"/>
                </a:lnTo>
                <a:lnTo>
                  <a:pt x="995" y="225198"/>
                </a:lnTo>
                <a:lnTo>
                  <a:pt x="0" y="281384"/>
                </a:lnTo>
                <a:lnTo>
                  <a:pt x="139168" y="269143"/>
                </a:lnTo>
                <a:lnTo>
                  <a:pt x="140334" y="214357"/>
                </a:lnTo>
                <a:lnTo>
                  <a:pt x="150822" y="179497"/>
                </a:lnTo>
                <a:lnTo>
                  <a:pt x="167333" y="159259"/>
                </a:lnTo>
                <a:lnTo>
                  <a:pt x="186570" y="148341"/>
                </a:lnTo>
                <a:lnTo>
                  <a:pt x="1880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60266" y="674605"/>
            <a:ext cx="16985154" cy="930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1" i="0">
                <a:solidFill>
                  <a:schemeClr val="tx1"/>
                </a:solidFill>
                <a:latin typeface="Tele2 DisplaySerif"/>
                <a:cs typeface="Tele2 Display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6923" y="2231104"/>
            <a:ext cx="183718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934" y="10517697"/>
            <a:ext cx="64338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85" y="10517697"/>
            <a:ext cx="462430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4221" y="10147912"/>
            <a:ext cx="2756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chemeClr val="tx1"/>
                </a:solidFill>
                <a:latin typeface="Tele2 TextSans"/>
                <a:cs typeface="Tele2 TextSans"/>
              </a:defRPr>
            </a:lvl1pPr>
          </a:lstStyle>
          <a:p>
            <a:pPr marL="25403">
              <a:spcBef>
                <a:spcPts val="260"/>
              </a:spcBef>
            </a:pPr>
            <a:fld id="{81D60167-4931-47E6-BA6A-407CBD079E47}" type="slidenum">
              <a:rPr lang="ru-RU" spc="5" smtClean="0"/>
              <a:pPr marL="25403">
                <a:spcBef>
                  <a:spcPts val="260"/>
                </a:spcBef>
              </a:pPr>
              <a:t>‹#›</a:t>
            </a:fld>
            <a:endParaRPr lang="ru-RU"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46">
        <a:defRPr>
          <a:latin typeface="+mn-lt"/>
          <a:ea typeface="+mn-ea"/>
          <a:cs typeface="+mn-cs"/>
        </a:defRPr>
      </a:lvl2pPr>
      <a:lvl3pPr marL="914491">
        <a:defRPr>
          <a:latin typeface="+mn-lt"/>
          <a:ea typeface="+mn-ea"/>
          <a:cs typeface="+mn-cs"/>
        </a:defRPr>
      </a:lvl3pPr>
      <a:lvl4pPr marL="1371737">
        <a:defRPr>
          <a:latin typeface="+mn-lt"/>
          <a:ea typeface="+mn-ea"/>
          <a:cs typeface="+mn-cs"/>
        </a:defRPr>
      </a:lvl4pPr>
      <a:lvl5pPr marL="1828983">
        <a:defRPr>
          <a:latin typeface="+mn-lt"/>
          <a:ea typeface="+mn-ea"/>
          <a:cs typeface="+mn-cs"/>
        </a:defRPr>
      </a:lvl5pPr>
      <a:lvl6pPr marL="2286229">
        <a:defRPr>
          <a:latin typeface="+mn-lt"/>
          <a:ea typeface="+mn-ea"/>
          <a:cs typeface="+mn-cs"/>
        </a:defRPr>
      </a:lvl6pPr>
      <a:lvl7pPr marL="2743474">
        <a:defRPr>
          <a:latin typeface="+mn-lt"/>
          <a:ea typeface="+mn-ea"/>
          <a:cs typeface="+mn-cs"/>
        </a:defRPr>
      </a:lvl7pPr>
      <a:lvl8pPr marL="3200720">
        <a:defRPr>
          <a:latin typeface="+mn-lt"/>
          <a:ea typeface="+mn-ea"/>
          <a:cs typeface="+mn-cs"/>
        </a:defRPr>
      </a:lvl8pPr>
      <a:lvl9pPr marL="36579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46">
        <a:defRPr>
          <a:latin typeface="+mn-lt"/>
          <a:ea typeface="+mn-ea"/>
          <a:cs typeface="+mn-cs"/>
        </a:defRPr>
      </a:lvl2pPr>
      <a:lvl3pPr marL="914491">
        <a:defRPr>
          <a:latin typeface="+mn-lt"/>
          <a:ea typeface="+mn-ea"/>
          <a:cs typeface="+mn-cs"/>
        </a:defRPr>
      </a:lvl3pPr>
      <a:lvl4pPr marL="1371737">
        <a:defRPr>
          <a:latin typeface="+mn-lt"/>
          <a:ea typeface="+mn-ea"/>
          <a:cs typeface="+mn-cs"/>
        </a:defRPr>
      </a:lvl4pPr>
      <a:lvl5pPr marL="1828983">
        <a:defRPr>
          <a:latin typeface="+mn-lt"/>
          <a:ea typeface="+mn-ea"/>
          <a:cs typeface="+mn-cs"/>
        </a:defRPr>
      </a:lvl5pPr>
      <a:lvl6pPr marL="2286229">
        <a:defRPr>
          <a:latin typeface="+mn-lt"/>
          <a:ea typeface="+mn-ea"/>
          <a:cs typeface="+mn-cs"/>
        </a:defRPr>
      </a:lvl6pPr>
      <a:lvl7pPr marL="2743474">
        <a:defRPr>
          <a:latin typeface="+mn-lt"/>
          <a:ea typeface="+mn-ea"/>
          <a:cs typeface="+mn-cs"/>
        </a:defRPr>
      </a:lvl7pPr>
      <a:lvl8pPr marL="3200720">
        <a:defRPr>
          <a:latin typeface="+mn-lt"/>
          <a:ea typeface="+mn-ea"/>
          <a:cs typeface="+mn-cs"/>
        </a:defRPr>
      </a:lvl8pPr>
      <a:lvl9pPr marL="36579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microsoft.com/office/2007/relationships/hdphoto" Target="../media/hdphoto1.wdp"/><Relationship Id="rId18" Type="http://schemas.openxmlformats.org/officeDocument/2006/relationships/image" Target="../media/image10.png"/><Relationship Id="rId26" Type="http://schemas.openxmlformats.org/officeDocument/2006/relationships/image" Target="../media/image16.png"/><Relationship Id="rId3" Type="http://schemas.openxmlformats.org/officeDocument/2006/relationships/image" Target="../media/image2.png"/><Relationship Id="rId21" Type="http://schemas.openxmlformats.org/officeDocument/2006/relationships/image" Target="../media/image18.svg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17" Type="http://schemas.openxmlformats.org/officeDocument/2006/relationships/image" Target="../media/image14.svg"/><Relationship Id="rId25" Type="http://schemas.openxmlformats.org/officeDocument/2006/relationships/image" Target="../media/image15.png"/><Relationship Id="rId33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6.png"/><Relationship Id="rId24" Type="http://schemas.openxmlformats.org/officeDocument/2006/relationships/image" Target="../media/image14.png"/><Relationship Id="rId32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2.svg"/><Relationship Id="rId23" Type="http://schemas.openxmlformats.org/officeDocument/2006/relationships/image" Target="../media/image13.png"/><Relationship Id="rId28" Type="http://schemas.openxmlformats.org/officeDocument/2006/relationships/image" Target="../media/image18.png"/><Relationship Id="rId10" Type="http://schemas.openxmlformats.org/officeDocument/2006/relationships/image" Target="../media/image8.svg"/><Relationship Id="rId19" Type="http://schemas.openxmlformats.org/officeDocument/2006/relationships/image" Target="../media/image16.svg"/><Relationship Id="rId31" Type="http://schemas.openxmlformats.org/officeDocument/2006/relationships/image" Target="../media/image21.png"/><Relationship Id="rId4" Type="http://schemas.openxmlformats.org/officeDocument/2006/relationships/image" Target="../media/image2.svg"/><Relationship Id="rId9" Type="http://schemas.openxmlformats.org/officeDocument/2006/relationships/image" Target="../media/image5.png"/><Relationship Id="rId14" Type="http://schemas.openxmlformats.org/officeDocument/2006/relationships/image" Target="../media/image8.png"/><Relationship Id="rId22" Type="http://schemas.openxmlformats.org/officeDocument/2006/relationships/image" Target="../media/image12.png"/><Relationship Id="rId27" Type="http://schemas.openxmlformats.org/officeDocument/2006/relationships/image" Target="../media/image17.png"/><Relationship Id="rId30" Type="http://schemas.openxmlformats.org/officeDocument/2006/relationships/image" Target="../media/image20.png"/><Relationship Id="rId8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C47C86B3-8593-4995-A677-53B8F237529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0"/>
          <a:stretch/>
        </p:blipFill>
        <p:spPr>
          <a:xfrm flipH="1">
            <a:off x="13222968" y="-406900"/>
            <a:ext cx="6855029" cy="4447368"/>
          </a:xfrm>
          <a:prstGeom prst="rect">
            <a:avLst/>
          </a:prstGeom>
        </p:spPr>
      </p:pic>
      <p:graphicFrame>
        <p:nvGraphicFramePr>
          <p:cNvPr id="92" name="Таблица 91">
            <a:extLst>
              <a:ext uri="{FF2B5EF4-FFF2-40B4-BE49-F238E27FC236}">
                <a16:creationId xmlns:a16="http://schemas.microsoft.com/office/drawing/2014/main" id="{E356B0A8-D9D2-40FF-BF7D-B5EEF368B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315811"/>
              </p:ext>
            </p:extLst>
          </p:nvPr>
        </p:nvGraphicFramePr>
        <p:xfrm>
          <a:off x="0" y="4568153"/>
          <a:ext cx="14223262" cy="43848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813792">
                  <a:extLst>
                    <a:ext uri="{9D8B030D-6E8A-4147-A177-3AD203B41FA5}">
                      <a16:colId xmlns:a16="http://schemas.microsoft.com/office/drawing/2014/main" val="846815018"/>
                    </a:ext>
                  </a:extLst>
                </a:gridCol>
                <a:gridCol w="214925">
                  <a:extLst>
                    <a:ext uri="{9D8B030D-6E8A-4147-A177-3AD203B41FA5}">
                      <a16:colId xmlns:a16="http://schemas.microsoft.com/office/drawing/2014/main" val="370966771"/>
                    </a:ext>
                  </a:extLst>
                </a:gridCol>
                <a:gridCol w="2595127">
                  <a:extLst>
                    <a:ext uri="{9D8B030D-6E8A-4147-A177-3AD203B41FA5}">
                      <a16:colId xmlns:a16="http://schemas.microsoft.com/office/drawing/2014/main" val="1372487354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3353015878"/>
                    </a:ext>
                  </a:extLst>
                </a:gridCol>
                <a:gridCol w="2923200">
                  <a:extLst>
                    <a:ext uri="{9D8B030D-6E8A-4147-A177-3AD203B41FA5}">
                      <a16:colId xmlns:a16="http://schemas.microsoft.com/office/drawing/2014/main" val="2905878068"/>
                    </a:ext>
                  </a:extLst>
                </a:gridCol>
                <a:gridCol w="1552018">
                  <a:extLst>
                    <a:ext uri="{9D8B030D-6E8A-4147-A177-3AD203B41FA5}">
                      <a16:colId xmlns:a16="http://schemas.microsoft.com/office/drawing/2014/main" val="3084978582"/>
                    </a:ext>
                  </a:extLst>
                </a:gridCol>
              </a:tblGrid>
              <a:tr h="359609">
                <a:tc>
                  <a:txBody>
                    <a:bodyPr/>
                    <a:lstStyle/>
                    <a:p>
                      <a:pPr marL="12700">
                        <a:lnSpc>
                          <a:spcPts val="2000"/>
                        </a:lnSpc>
                        <a:spcBef>
                          <a:spcPts val="95"/>
                        </a:spcBef>
                      </a:pP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/>
                        <a:ea typeface="+mn-ea"/>
                        <a:cs typeface="Tele2 DisplaySerif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-3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«Мой</a:t>
                      </a:r>
                      <a:br>
                        <a:rPr kumimoji="0" lang="ru-RU" sz="2400" b="1" i="0" u="none" strike="noStrike" kern="1200" cap="none" spc="-3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</a:br>
                      <a:r>
                        <a:rPr kumimoji="0" lang="ru-RU" sz="2400" b="1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бизнес</a:t>
                      </a:r>
                      <a:r>
                        <a:rPr kumimoji="0" lang="ru-RU" sz="2400" b="1" i="0" u="none" strike="noStrike" kern="120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 </a:t>
                      </a:r>
                      <a:r>
                        <a:rPr kumimoji="0" lang="en-US" sz="2400" b="1" i="0" u="none" strike="noStrike" kern="120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M»</a:t>
                      </a:r>
                      <a:endParaRPr kumimoji="0" 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/>
                        <a:ea typeface="+mn-ea"/>
                        <a:cs typeface="Tele2 DisplaySerif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-3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«Мой</a:t>
                      </a:r>
                      <a:br>
                        <a:rPr kumimoji="0" lang="ru-RU" sz="2400" b="1" i="0" u="none" strike="noStrike" kern="1200" cap="none" spc="-3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</a:br>
                      <a:r>
                        <a:rPr kumimoji="0" lang="ru-RU" sz="2400" b="1" i="0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бизнес</a:t>
                      </a:r>
                      <a:r>
                        <a:rPr kumimoji="0" lang="ru-RU" sz="2400" b="1" i="0" u="none" strike="noStrike" kern="120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 </a:t>
                      </a:r>
                      <a:r>
                        <a:rPr kumimoji="0" lang="en-US" sz="2400" b="1" i="0" u="none" strike="noStrike" kern="1200" cap="none" spc="-1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L»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/>
                        <a:ea typeface="+mn-ea"/>
                        <a:cs typeface="Tele2 DisplaySerif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«Мой</a:t>
                      </a:r>
                      <a:br>
                        <a:rPr kumimoji="0" lang="ru-RU" sz="2400" b="1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</a:br>
                      <a:r>
                        <a:rPr kumimoji="0" lang="ru-RU" sz="2400" b="1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бизнес</a:t>
                      </a:r>
                      <a:r>
                        <a:rPr kumimoji="0" lang="ru-RU" sz="2400" b="1" i="0" u="none" strike="noStrike" kern="1200" cap="none" spc="-1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 </a:t>
                      </a:r>
                      <a:r>
                        <a:rPr kumimoji="0" lang="en-US" sz="2400" b="1" i="0" u="none" strike="noStrike" kern="1200" cap="none" spc="-1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/>
                          <a:ea typeface="+mn-ea"/>
                          <a:cs typeface="Tele2 DisplaySerif"/>
                        </a:rPr>
                        <a:t>XL»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/>
                        <a:ea typeface="+mn-ea"/>
                        <a:cs typeface="Tele2 DisplaySerif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270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/>
                        <a:ea typeface="+mn-ea"/>
                        <a:cs typeface="Tele2 DisplaySerif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0186428"/>
                  </a:ext>
                </a:extLst>
              </a:tr>
              <a:tr h="297419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USSD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*542*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512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#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USSD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*542*711#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USSD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DisplaySerif" panose="02000000000000000000" pitchFamily="50" charset="0"/>
                          <a:ea typeface="+mn-ea"/>
                          <a:cs typeface="+mn-cs"/>
                        </a:rPr>
                        <a:t>*542*710#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DisplaySerif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7396731"/>
                  </a:ext>
                </a:extLst>
              </a:tr>
              <a:tr h="245548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TextSans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280 </a:t>
                      </a:r>
                      <a:r>
                        <a:rPr kumimoji="0" lang="ru-RU" sz="1400" b="1" i="0" u="none" strike="noStrike" kern="0" cap="none" spc="-3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руб./мес.</a:t>
                      </a:r>
                      <a:endParaRPr kumimoji="0" lang="ru-RU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TextSans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1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300</a:t>
                      </a:r>
                      <a:r>
                        <a:rPr kumimoji="0" lang="ru-RU" sz="3600" b="1" i="0" u="none" strike="noStrike" kern="0" cap="none" spc="-50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 </a:t>
                      </a:r>
                      <a:r>
                        <a:rPr kumimoji="0" lang="ru-RU" sz="1400" b="1" i="0" u="none" strike="noStrike" kern="0" cap="none" spc="-3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руб</a:t>
                      </a:r>
                      <a:r>
                        <a:rPr kumimoji="0" lang="ru-RU" sz="1400" b="1" i="0" u="none" strike="noStrike" kern="0" cap="none" spc="-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./мес.</a:t>
                      </a:r>
                      <a:endParaRPr kumimoji="0" lang="ru-RU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TextSans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b="1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420</a:t>
                      </a:r>
                      <a:r>
                        <a:rPr kumimoji="0" lang="ru-RU" sz="3600" b="1" i="0" u="none" strike="noStrike" kern="0" cap="none" spc="-50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 </a:t>
                      </a:r>
                      <a:r>
                        <a:rPr kumimoji="0" lang="ru-RU" sz="1400" b="1" i="0" u="none" strike="noStrike" kern="0" cap="none" spc="-35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ele2 DisplaySerif" panose="02000000000000000000" pitchFamily="50" charset="0"/>
                          <a:ea typeface="+mn-ea"/>
                          <a:cs typeface="Tele2 TextSans"/>
                        </a:rPr>
                        <a:t>руб./мес.</a:t>
                      </a:r>
                      <a:endParaRPr kumimoji="0" lang="ru-RU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TextSans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>
                        <a:latin typeface="Tele2 TextSans" panose="02000000000000000000" pitchFamily="50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5294699"/>
                  </a:ext>
                </a:extLst>
              </a:tr>
              <a:tr h="359609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ru-RU" sz="1800" spc="-15" dirty="0">
                          <a:latin typeface="Tele2 TextSans" panose="02000000000000000000" pitchFamily="50" charset="0"/>
                          <a:cs typeface="Tele2 TextSans"/>
                        </a:rPr>
                        <a:t>Безлимит на </a:t>
                      </a:r>
                      <a:r>
                        <a:rPr lang="en-US" sz="1800" spc="-45" dirty="0">
                          <a:latin typeface="Tele2 TextSans" panose="02000000000000000000" pitchFamily="50" charset="0"/>
                          <a:cs typeface="Tele2 TextSans"/>
                        </a:rPr>
                        <a:t>Tele2</a:t>
                      </a:r>
                      <a:r>
                        <a:rPr lang="en-US" sz="1800" spc="15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800" spc="-25" dirty="0">
                          <a:latin typeface="Tele2 TextSans" panose="02000000000000000000" pitchFamily="50" charset="0"/>
                          <a:cs typeface="Tele2 TextSans"/>
                        </a:rPr>
                        <a:t>России</a:t>
                      </a: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50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>
                        <a:latin typeface="Tele2 TextSans" panose="02000000000000000000" pitchFamily="50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uFill>
                          <a:solidFill>
                            <a:srgbClr val="000000"/>
                          </a:solidFill>
                        </a:uFill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1400" dirty="0">
                        <a:latin typeface="Tele2 TextSans" panose="02000000000000000000" pitchFamily="50" charset="0"/>
                      </a:endParaRPr>
                    </a:p>
                  </a:txBody>
                  <a:tcPr marL="0"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>
                        <a:latin typeface="Tele2 TextSans" panose="02000000000000000000" pitchFamily="50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>
                        <a:latin typeface="Tele2 TextSans" panose="02000000000000000000" pitchFamily="50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7006666"/>
                  </a:ext>
                </a:extLst>
              </a:tr>
              <a:tr h="321756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ru-RU" sz="1800" spc="-20" dirty="0">
                          <a:latin typeface="Tele2 TextSans" panose="02000000000000000000" pitchFamily="50" charset="0"/>
                          <a:cs typeface="Tele2 TextSans"/>
                        </a:rPr>
                        <a:t>На </a:t>
                      </a:r>
                      <a:r>
                        <a:rPr lang="ru-RU" sz="1800" spc="-10" dirty="0">
                          <a:latin typeface="Tele2 TextSans" panose="02000000000000000000" pitchFamily="50" charset="0"/>
                          <a:cs typeface="Tele2 TextSans"/>
                        </a:rPr>
                        <a:t>остальные </a:t>
                      </a:r>
                      <a:r>
                        <a:rPr lang="ru-RU" sz="1800" spc="-15" dirty="0">
                          <a:latin typeface="Tele2 TextSans" panose="02000000000000000000" pitchFamily="50" charset="0"/>
                          <a:cs typeface="Tele2 TextSans"/>
                        </a:rPr>
                        <a:t>номера</a:t>
                      </a:r>
                      <a:r>
                        <a:rPr lang="ru-RU" sz="1800" spc="-35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800" spc="-25" dirty="0">
                          <a:latin typeface="Tele2 TextSans" panose="02000000000000000000" pitchFamily="50" charset="0"/>
                          <a:cs typeface="Tele2 TextSans"/>
                        </a:rPr>
                        <a:t>России</a:t>
                      </a: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50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spc="-10" dirty="0">
                        <a:uFill>
                          <a:solidFill>
                            <a:srgbClr val="000000"/>
                          </a:solidFill>
                        </a:uFill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spc="5" dirty="0" smtClean="0">
                          <a:latin typeface="Tele2 TextSans" panose="02000000000000000000" pitchFamily="50" charset="0"/>
                          <a:cs typeface="Tele2 TextSans"/>
                        </a:rPr>
                        <a:t>60</a:t>
                      </a:r>
                      <a:r>
                        <a:rPr lang="ru-RU" sz="2800" b="1" spc="5" dirty="0" smtClean="0">
                          <a:latin typeface="Tele2 TextSans" panose="02000000000000000000" pitchFamily="50" charset="0"/>
                          <a:cs typeface="Tele2 TextSans"/>
                        </a:rPr>
                        <a:t>0</a:t>
                      </a:r>
                      <a:r>
                        <a:rPr lang="en-US" sz="2800" b="1" spc="5" dirty="0" smtClean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spc="15" dirty="0" smtClean="0">
                          <a:latin typeface="Tele2 TextSans" panose="02000000000000000000" pitchFamily="50" charset="0"/>
                          <a:cs typeface="Tele2 TextSans"/>
                        </a:rPr>
                        <a:t>МИН.</a:t>
                      </a:r>
                      <a:endParaRPr lang="ru-RU" sz="1200" b="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pc="5" dirty="0">
                          <a:latin typeface="Tele2 TextSans" panose="02000000000000000000" pitchFamily="50" charset="0"/>
                          <a:cs typeface="Tele2 TextSans"/>
                        </a:rPr>
                        <a:t>1000</a:t>
                      </a:r>
                      <a:r>
                        <a:rPr lang="ru-RU" sz="2800" b="1" spc="-130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spc="15" dirty="0">
                          <a:latin typeface="Tele2 TextSans" panose="02000000000000000000" pitchFamily="50" charset="0"/>
                          <a:cs typeface="Tele2 TextSans"/>
                        </a:rPr>
                        <a:t>МИН.</a:t>
                      </a: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pc="5" dirty="0">
                          <a:latin typeface="Tele2 TextSans" panose="02000000000000000000" pitchFamily="50" charset="0"/>
                          <a:cs typeface="Tele2 TextSans"/>
                        </a:rPr>
                        <a:t>2000</a:t>
                      </a:r>
                      <a:r>
                        <a:rPr lang="ru-RU" sz="2800" b="1" spc="-130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spc="15" dirty="0">
                          <a:latin typeface="Tele2 TextSans" panose="02000000000000000000" pitchFamily="50" charset="0"/>
                          <a:cs typeface="Tele2 TextSans"/>
                        </a:rPr>
                        <a:t>МИН.</a:t>
                      </a: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166435"/>
                  </a:ext>
                </a:extLst>
              </a:tr>
              <a:tr h="321756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ru-RU" sz="1800" spc="-20" dirty="0">
                          <a:latin typeface="Tele2 TextSans" panose="02000000000000000000" pitchFamily="50" charset="0"/>
                          <a:cs typeface="Tele2 TextSans"/>
                        </a:rPr>
                        <a:t>На </a:t>
                      </a:r>
                      <a:r>
                        <a:rPr lang="ru-RU" sz="1800" spc="-15" dirty="0">
                          <a:latin typeface="Tele2 TextSans" panose="02000000000000000000" pitchFamily="50" charset="0"/>
                          <a:cs typeface="Tele2 TextSans"/>
                        </a:rPr>
                        <a:t>все номера</a:t>
                      </a:r>
                      <a:r>
                        <a:rPr lang="ru-RU" sz="1800" spc="-20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800" spc="-25" dirty="0">
                          <a:latin typeface="Tele2 TextSans" panose="02000000000000000000" pitchFamily="50" charset="0"/>
                          <a:cs typeface="Tele2 TextSans"/>
                        </a:rPr>
                        <a:t>России</a:t>
                      </a: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50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TextSans" panose="02000000000000000000" pitchFamily="50" charset="0"/>
                          <a:ea typeface="+mn-ea"/>
                          <a:cs typeface="+mn-cs"/>
                        </a:rPr>
                        <a:t>100</a:t>
                      </a:r>
                      <a:endParaRPr lang="ru-RU" sz="2800" b="1" dirty="0" smtClean="0"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>
                          <a:latin typeface="Tele2 TextSans" panose="02000000000000000000" pitchFamily="50" charset="0"/>
                          <a:cs typeface="Tele2 TextSans"/>
                        </a:rPr>
                        <a:t>2</a:t>
                      </a:r>
                      <a:r>
                        <a:rPr lang="en-US" sz="2800" b="1" dirty="0">
                          <a:latin typeface="Tele2 TextSans" panose="02000000000000000000" pitchFamily="50" charset="0"/>
                          <a:cs typeface="Tele2 TextSans"/>
                        </a:rPr>
                        <a:t>00</a:t>
                      </a:r>
                      <a:r>
                        <a:rPr lang="en-US" sz="2800" b="1" spc="-135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en-US" sz="1200" spc="-5" dirty="0">
                          <a:latin typeface="Tele2 TextSans" panose="02000000000000000000" pitchFamily="50" charset="0"/>
                          <a:cs typeface="Tele2 TextSans"/>
                        </a:rPr>
                        <a:t>SMS</a:t>
                      </a:r>
                      <a:endParaRPr lang="en-US" sz="1400" spc="-5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>
                          <a:latin typeface="Tele2 TextSans" panose="02000000000000000000" pitchFamily="50" charset="0"/>
                          <a:cs typeface="Tele2 TextSans"/>
                        </a:rPr>
                        <a:t>3</a:t>
                      </a:r>
                      <a:r>
                        <a:rPr lang="en-US" sz="2800" b="1" dirty="0">
                          <a:latin typeface="Tele2 TextSans" panose="02000000000000000000" pitchFamily="50" charset="0"/>
                          <a:cs typeface="Tele2 TextSans"/>
                        </a:rPr>
                        <a:t>00</a:t>
                      </a:r>
                      <a:r>
                        <a:rPr lang="en-US" sz="2800" b="1" spc="-135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en-US" sz="1200" spc="-5" dirty="0">
                          <a:latin typeface="Tele2 TextSans" panose="02000000000000000000" pitchFamily="50" charset="0"/>
                          <a:cs typeface="Tele2 TextSans"/>
                        </a:rPr>
                        <a:t>SMS</a:t>
                      </a:r>
                      <a:endParaRPr lang="en-US" sz="1400" spc="-5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spc="-5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6922810"/>
                  </a:ext>
                </a:extLst>
              </a:tr>
              <a:tr h="283902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lang="ru-RU" sz="1800" spc="-20" dirty="0">
                          <a:latin typeface="Tele2 TextSans" panose="02000000000000000000" pitchFamily="50" charset="0"/>
                          <a:cs typeface="Tele2 TextSans"/>
                        </a:rPr>
                        <a:t>Входящие </a:t>
                      </a:r>
                      <a:r>
                        <a:rPr lang="ru-RU" sz="1800" spc="-5" dirty="0">
                          <a:latin typeface="Tele2 TextSans" panose="02000000000000000000" pitchFamily="50" charset="0"/>
                          <a:cs typeface="Tele2 TextSans"/>
                        </a:rPr>
                        <a:t>в </a:t>
                      </a:r>
                      <a:r>
                        <a:rPr lang="ru-RU" sz="1800" spc="-30" dirty="0">
                          <a:latin typeface="Tele2 TextSans" panose="02000000000000000000" pitchFamily="50" charset="0"/>
                          <a:cs typeface="Tele2 TextSans"/>
                        </a:rPr>
                        <a:t>СНГ </a:t>
                      </a:r>
                      <a:r>
                        <a:rPr lang="ru-RU" sz="1800" spc="-5" dirty="0">
                          <a:latin typeface="Tele2 TextSans" panose="02000000000000000000" pitchFamily="50" charset="0"/>
                          <a:cs typeface="Tele2 TextSans"/>
                        </a:rPr>
                        <a:t>и</a:t>
                      </a:r>
                      <a:r>
                        <a:rPr lang="ru-RU" sz="1800" spc="-10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800" spc="-15" dirty="0">
                          <a:latin typeface="Tele2 TextSans" panose="02000000000000000000" pitchFamily="50" charset="0"/>
                          <a:cs typeface="Tele2 TextSans"/>
                        </a:rPr>
                        <a:t>Европе</a:t>
                      </a:r>
                      <a:endParaRPr lang="ru-RU" sz="18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50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TextSans" panose="02000000000000000000" pitchFamily="50" charset="0"/>
                          <a:ea typeface="+mn-ea"/>
                          <a:cs typeface="+mn-cs"/>
                        </a:rPr>
                        <a:t>—</a:t>
                      </a:r>
                      <a:endParaRPr lang="ru-RU" sz="2400" b="1" dirty="0"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ele2 TextSans" panose="02000000000000000000" pitchFamily="50" charset="0"/>
                          <a:ea typeface="+mn-ea"/>
                          <a:cs typeface="+mn-cs"/>
                        </a:rPr>
                        <a:t>—      </a:t>
                      </a:r>
                      <a:r>
                        <a:rPr kumimoji="0" lang="ru-RU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ele2 TextSans" panose="02000000000000000000" pitchFamily="50" charset="0"/>
                          <a:ea typeface="+mn-ea"/>
                          <a:cs typeface="+mn-cs"/>
                        </a:rPr>
                        <a:t>  </a:t>
                      </a:r>
                      <a:endParaRPr kumimoji="0" lang="ru-RU" sz="24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ele2 TextSans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>
                          <a:latin typeface="Tele2 TextSans" panose="02000000000000000000" pitchFamily="50" charset="0"/>
                          <a:cs typeface="Tele2 TextSans"/>
                        </a:rPr>
                        <a:t>30</a:t>
                      </a:r>
                      <a:r>
                        <a:rPr lang="en-US" sz="2400" b="0" spc="-135" dirty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b="0" spc="-5" dirty="0">
                          <a:latin typeface="Tele2 TextSans" panose="02000000000000000000" pitchFamily="50" charset="0"/>
                          <a:cs typeface="Tele2 TextSans"/>
                        </a:rPr>
                        <a:t>МИН.</a:t>
                      </a:r>
                      <a:endParaRPr lang="ru-RU" sz="1200" dirty="0"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ele2 TextSans" panose="02000000000000000000" pitchFamily="50" charset="0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6F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038619"/>
                  </a:ext>
                </a:extLst>
              </a:tr>
              <a:tr h="321756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pc="-15" dirty="0">
                          <a:latin typeface="Tele2 TextSans" panose="02000000000000000000" pitchFamily="50" charset="0"/>
                          <a:cs typeface="Tele2 TextSans"/>
                        </a:rPr>
                        <a:t>Интернет</a:t>
                      </a:r>
                      <a:endParaRPr lang="ru-RU" sz="1800" dirty="0">
                        <a:latin typeface="Tele2 TextSans" panose="02000000000000000000" pitchFamily="50" charset="0"/>
                      </a:endParaRPr>
                    </a:p>
                  </a:txBody>
                  <a:tcPr marL="504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spc="15" dirty="0" smtClean="0">
                          <a:latin typeface="Tele2 TextSans" panose="02000000000000000000" pitchFamily="50" charset="0"/>
                          <a:cs typeface="Tele2 TextSans"/>
                        </a:rPr>
                        <a:t>25</a:t>
                      </a:r>
                      <a:r>
                        <a:rPr lang="ru-RU" sz="2800" b="1" spc="15" dirty="0" smtClean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spc="-15" dirty="0" smtClean="0">
                          <a:latin typeface="Tele2 TextSans" panose="02000000000000000000" pitchFamily="50" charset="0"/>
                          <a:cs typeface="Tele2 TextSans"/>
                        </a:rPr>
                        <a:t>ГБ.</a:t>
                      </a: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pc="15" dirty="0" smtClean="0">
                          <a:latin typeface="Tele2 TextSans" panose="02000000000000000000" pitchFamily="50" charset="0"/>
                          <a:cs typeface="Tele2 TextSans"/>
                        </a:rPr>
                        <a:t>35</a:t>
                      </a:r>
                      <a:r>
                        <a:rPr lang="ru-RU" sz="2800" b="1" spc="-125" dirty="0" smtClean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spc="-15" dirty="0">
                          <a:latin typeface="Tele2 TextSans" panose="02000000000000000000" pitchFamily="50" charset="0"/>
                          <a:cs typeface="Tele2 TextSans"/>
                        </a:rPr>
                        <a:t>ГБ + безлимитные </a:t>
                      </a: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pc="15" dirty="0" smtClean="0">
                          <a:latin typeface="Tele2 TextSans" panose="02000000000000000000" pitchFamily="50" charset="0"/>
                          <a:cs typeface="Tele2 TextSans"/>
                        </a:rPr>
                        <a:t>45</a:t>
                      </a:r>
                      <a:r>
                        <a:rPr lang="ru-RU" sz="2800" b="1" spc="-125" dirty="0" smtClean="0">
                          <a:latin typeface="Tele2 TextSans" panose="02000000000000000000" pitchFamily="50" charset="0"/>
                          <a:cs typeface="Tele2 TextSans"/>
                        </a:rPr>
                        <a:t> </a:t>
                      </a:r>
                      <a:r>
                        <a:rPr lang="ru-RU" sz="1200" spc="-15" dirty="0">
                          <a:latin typeface="Tele2 TextSans" panose="02000000000000000000" pitchFamily="50" charset="0"/>
                          <a:cs typeface="Tele2 TextSans"/>
                        </a:rPr>
                        <a:t>ГБ + безлимитные</a:t>
                      </a: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ele2 TextSans" panose="02000000000000000000" pitchFamily="50" charset="0"/>
                        <a:cs typeface="Tele2 TextSans"/>
                      </a:endParaRPr>
                    </a:p>
                  </a:txBody>
                  <a:tcPr marL="0" marR="180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74768903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60E1736-6527-4F8A-B713-8349F4B553A2}"/>
              </a:ext>
            </a:extLst>
          </p:cNvPr>
          <p:cNvSpPr/>
          <p:nvPr/>
        </p:nvSpPr>
        <p:spPr>
          <a:xfrm>
            <a:off x="0" y="9273052"/>
            <a:ext cx="20105680" cy="20362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0" name="object 4"/>
          <p:cNvSpPr txBox="1">
            <a:spLocks noGrp="1"/>
          </p:cNvSpPr>
          <p:nvPr>
            <p:ph type="title"/>
          </p:nvPr>
        </p:nvSpPr>
        <p:spPr>
          <a:xfrm>
            <a:off x="497485" y="394757"/>
            <a:ext cx="12323381" cy="1829861"/>
          </a:xfrm>
          <a:prstGeom prst="rect">
            <a:avLst/>
          </a:prstGeom>
        </p:spPr>
        <p:txBody>
          <a:bodyPr vert="horz" wrap="square" lIns="0" tIns="17146" rIns="0" bIns="0" rtlCol="0">
            <a:spAutoFit/>
          </a:bodyPr>
          <a:lstStyle/>
          <a:p>
            <a:pPr marL="12701">
              <a:lnSpc>
                <a:spcPts val="7000"/>
              </a:lnSpc>
              <a:spcBef>
                <a:spcPts val="135"/>
              </a:spcBef>
            </a:pPr>
            <a:r>
              <a:rPr sz="7200" b="0" spc="10" dirty="0">
                <a:solidFill>
                  <a:srgbClr val="00B0F0"/>
                </a:solidFill>
                <a:latin typeface="Standard CT Stencil Bold"/>
                <a:cs typeface="Standard CT Stencil Bold"/>
              </a:rPr>
              <a:t>ПРИГЛАШАЕМ</a:t>
            </a:r>
            <a:r>
              <a:rPr lang="ru-RU" sz="7200" b="0" spc="10" dirty="0">
                <a:solidFill>
                  <a:srgbClr val="00B0F0"/>
                </a:solidFill>
                <a:latin typeface="Standard CT Stencil Bold"/>
                <a:cs typeface="Standard CT Stencil Bold"/>
              </a:rPr>
              <a:t/>
            </a:r>
            <a:br>
              <a:rPr lang="ru-RU" sz="7200" b="0" spc="10" dirty="0">
                <a:solidFill>
                  <a:srgbClr val="00B0F0"/>
                </a:solidFill>
                <a:latin typeface="Standard CT Stencil Bold"/>
                <a:cs typeface="Standard CT Stencil Bold"/>
              </a:rPr>
            </a:br>
            <a:r>
              <a:rPr sz="7200" b="0" spc="10" dirty="0">
                <a:solidFill>
                  <a:srgbClr val="00B0F0"/>
                </a:solidFill>
                <a:latin typeface="Standard CT Stencil Bold"/>
                <a:cs typeface="Standard CT Stencil Bold"/>
              </a:rPr>
              <a:t>В «БИЗНЕС-ОКРУЖЕНИЕ</a:t>
            </a:r>
            <a:r>
              <a:rPr sz="7200" spc="-75" dirty="0">
                <a:solidFill>
                  <a:srgbClr val="00B0F0"/>
                </a:solidFill>
              </a:rPr>
              <a:t>»</a:t>
            </a:r>
          </a:p>
        </p:txBody>
      </p:sp>
      <p:sp>
        <p:nvSpPr>
          <p:cNvPr id="72" name="Объект 2"/>
          <p:cNvSpPr txBox="1">
            <a:spLocks/>
          </p:cNvSpPr>
          <p:nvPr/>
        </p:nvSpPr>
        <p:spPr>
          <a:xfrm>
            <a:off x="394317" y="2184789"/>
            <a:ext cx="13478898" cy="10244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spcBef>
                <a:spcPts val="0"/>
              </a:spcBef>
              <a:buNone/>
            </a:pPr>
            <a:r>
              <a:rPr lang="ru-RU" sz="2000" dirty="0">
                <a:latin typeface="Tele2 DisplaySerif" panose="02000000000000000000" pitchFamily="50" charset="0"/>
                <a:ea typeface="Helvetica Regular" charset="0"/>
                <a:cs typeface="Arial" panose="020B0604020202020204" pitchFamily="34" charset="0"/>
              </a:rPr>
              <a:t>Программа для сотрудников без корпоративной связи, которая позволяет подключаться самостоятельно,</a:t>
            </a:r>
            <a:br>
              <a:rPr lang="ru-RU" sz="2000" dirty="0">
                <a:latin typeface="Tele2 DisplaySerif" panose="02000000000000000000" pitchFamily="50" charset="0"/>
                <a:ea typeface="Helvetica Regular" charset="0"/>
                <a:cs typeface="Arial" panose="020B0604020202020204" pitchFamily="34" charset="0"/>
              </a:rPr>
            </a:br>
            <a:r>
              <a:rPr lang="ru-RU" sz="2000" dirty="0">
                <a:latin typeface="Tele2 DisplaySerif" panose="02000000000000000000" pitchFamily="50" charset="0"/>
                <a:ea typeface="Helvetica Regular" charset="0"/>
                <a:cs typeface="Arial" panose="020B0604020202020204" pitchFamily="34" charset="0"/>
              </a:rPr>
              <a:t>а также подключать своих родных и близких </a:t>
            </a:r>
            <a:r>
              <a:rPr lang="ru-RU" sz="2000" b="1" dirty="0">
                <a:latin typeface="Tele2 DisplaySerif" panose="02000000000000000000" pitchFamily="50" charset="0"/>
                <a:ea typeface="Helvetica Regular" charset="0"/>
                <a:cs typeface="Arial" panose="020B0604020202020204" pitchFamily="34" charset="0"/>
              </a:rPr>
              <a:t>к выгодным тарифам на особых условиях</a:t>
            </a:r>
            <a:r>
              <a:rPr lang="ru-RU" sz="2000" b="1" dirty="0" smtClean="0">
                <a:latin typeface="Tele2 DisplaySerif" panose="02000000000000000000" pitchFamily="50" charset="0"/>
                <a:ea typeface="Helvetica Regular" charset="0"/>
                <a:cs typeface="Arial" panose="020B0604020202020204" pitchFamily="34" charset="0"/>
              </a:rPr>
              <a:t>. Подключение доступно новой сим карты или при переносе от другого оператора. </a:t>
            </a:r>
            <a:endParaRPr lang="ru-RU" sz="2000" b="1" dirty="0">
              <a:latin typeface="Tele2 DisplaySerif" panose="02000000000000000000" pitchFamily="50" charset="0"/>
              <a:ea typeface="Helvetica Regular" charset="0"/>
              <a:cs typeface="Arial" panose="020B0604020202020204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6804987" y="6005221"/>
            <a:ext cx="27138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600" dirty="0"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rPr>
              <a:t>Общайтесь безлимитно внутри компании и с абонентами </a:t>
            </a:r>
            <a:r>
              <a:rPr lang="en-US" sz="1600" dirty="0"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rPr>
              <a:t>Tele2</a:t>
            </a:r>
            <a:endParaRPr lang="ru-RU" sz="1600" dirty="0">
              <a:latin typeface="Tele2 TextSans" panose="02000000000000000000" pitchFamily="50" charset="0"/>
              <a:ea typeface="Helvetica Regular" charset="0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1239746" y="3199412"/>
            <a:ext cx="34774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rPr>
              <a:t>Наслаждайтесь безлимитным трафиком в социальных сетях и мессенджерах, Яндекс.Картах и Яндекс.Навигации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5494133" y="3209471"/>
            <a:ext cx="36875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defTabSz="914400" hangingPunct="1"/>
            <a:r>
              <a:rPr lang="ru-RU" sz="1600" kern="1200" dirty="0">
                <a:solidFill>
                  <a:schemeClr val="tx1"/>
                </a:solidFill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rPr>
              <a:t>Управляйте дополнительными услугами самостоятельно и получайте премиальное обслуживание 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11454309" y="3199412"/>
            <a:ext cx="328172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600" dirty="0"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rPr>
              <a:t>Пользуйтесь неизрасходованными остатками минут и гигабайт</a:t>
            </a:r>
          </a:p>
          <a:p>
            <a:pPr lvl="0">
              <a:defRPr/>
            </a:pPr>
            <a:r>
              <a:rPr lang="ru-RU" sz="1600" dirty="0"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rPr>
              <a:t>в следующем месяце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0D97F6EC-A3C2-41AB-BDCE-6BE588A62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73831" y="3282705"/>
            <a:ext cx="672518" cy="684528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16773D6B-FA10-496C-87D9-AC61E60DFD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898645" y="6078455"/>
            <a:ext cx="684527" cy="684527"/>
          </a:xfrm>
          <a:prstGeom prst="rect">
            <a:avLst/>
          </a:prstGeom>
        </p:spPr>
      </p:pic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EE3A7F71-D8E7-4C06-866B-AA749BA5A80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13868" y="3237904"/>
            <a:ext cx="684527" cy="684527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89812BC9-11E6-4B30-95C3-6BA25E577CF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7473" y="3249894"/>
            <a:ext cx="684527" cy="684527"/>
          </a:xfrm>
          <a:prstGeom prst="rect">
            <a:avLst/>
          </a:prstGeom>
        </p:spPr>
      </p:pic>
      <p:sp>
        <p:nvSpPr>
          <p:cNvPr id="41" name="object 3">
            <a:extLst>
              <a:ext uri="{FF2B5EF4-FFF2-40B4-BE49-F238E27FC236}">
                <a16:creationId xmlns:a16="http://schemas.microsoft.com/office/drawing/2014/main" id="{A43F0C74-DA46-45A4-87B7-0AD5D58303DA}"/>
              </a:ext>
            </a:extLst>
          </p:cNvPr>
          <p:cNvSpPr txBox="1"/>
          <p:nvPr/>
        </p:nvSpPr>
        <p:spPr>
          <a:xfrm>
            <a:off x="12271901" y="9259948"/>
            <a:ext cx="2918454" cy="1802416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sz="1600" spc="-5" dirty="0">
                <a:solidFill>
                  <a:schemeClr val="bg1"/>
                </a:solidFill>
                <a:latin typeface="Tele2 TextSans"/>
                <a:cs typeface="Tele2 TextSans"/>
              </a:rPr>
              <a:t>Ответит на все вопросы</a:t>
            </a:r>
            <a:r>
              <a:rPr lang="en-US" sz="1600" spc="-5" dirty="0">
                <a:solidFill>
                  <a:schemeClr val="bg1"/>
                </a:solidFill>
                <a:latin typeface="Tele2 TextSans"/>
                <a:cs typeface="Tele2 TextSans"/>
              </a:rPr>
              <a:t/>
            </a:r>
            <a:br>
              <a:rPr lang="en-US" sz="1600" spc="-5" dirty="0">
                <a:solidFill>
                  <a:schemeClr val="bg1"/>
                </a:solidFill>
                <a:latin typeface="Tele2 TextSans"/>
                <a:cs typeface="Tele2 TextSans"/>
              </a:rPr>
            </a:br>
            <a:r>
              <a:rPr lang="ru-RU" sz="1600" spc="-5" dirty="0">
                <a:solidFill>
                  <a:schemeClr val="bg1"/>
                </a:solidFill>
                <a:latin typeface="Tele2 TextSans"/>
                <a:cs typeface="Tele2 TextSans"/>
              </a:rPr>
              <a:t>и поможет в подключении:</a:t>
            </a:r>
            <a:endParaRPr lang="ru-RU" sz="2000" spc="-5" dirty="0">
              <a:solidFill>
                <a:srgbClr val="00B6F0"/>
              </a:solidFill>
              <a:latin typeface="Tele2 TextSans"/>
              <a:cs typeface="Tele2 TextSans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b="1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Евгений</a:t>
            </a:r>
            <a:endParaRPr lang="ru-RU" b="1" spc="-5" dirty="0">
              <a:solidFill>
                <a:srgbClr val="00B6F0"/>
              </a:solidFill>
              <a:latin typeface="Tele2 TextSans"/>
              <a:cs typeface="Tele2 TextSans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spc="-5" dirty="0" err="1">
                <a:solidFill>
                  <a:srgbClr val="00B6F0"/>
                </a:solidFill>
                <a:latin typeface="Tele2 TextSans"/>
                <a:cs typeface="Tele2 TextSans"/>
              </a:rPr>
              <a:t>Tel</a:t>
            </a:r>
            <a:r>
              <a:rPr lang="ru-RU" spc="-5" dirty="0">
                <a:solidFill>
                  <a:srgbClr val="00B6F0"/>
                </a:solidFill>
                <a:latin typeface="Tele2 TextSans"/>
                <a:cs typeface="Tele2 TextSans"/>
              </a:rPr>
              <a:t>: </a:t>
            </a:r>
            <a:r>
              <a:rPr lang="ru-RU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+79501234076</a:t>
            </a:r>
            <a:endParaRPr lang="ru-RU" spc="-5" dirty="0">
              <a:solidFill>
                <a:srgbClr val="00B6F0"/>
              </a:solidFill>
              <a:latin typeface="Tele2 TextSans"/>
              <a:cs typeface="Tele2 TextSans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spc="-5" dirty="0">
                <a:solidFill>
                  <a:srgbClr val="00B6F0"/>
                </a:solidFill>
                <a:latin typeface="Tele2 TextSans"/>
                <a:cs typeface="Tele2 TextSans"/>
              </a:rPr>
              <a:t>E-</a:t>
            </a:r>
            <a:r>
              <a:rPr lang="ru-RU" spc="-5" dirty="0" err="1">
                <a:solidFill>
                  <a:srgbClr val="00B6F0"/>
                </a:solidFill>
                <a:latin typeface="Tele2 TextSans"/>
                <a:cs typeface="Tele2 TextSans"/>
              </a:rPr>
              <a:t>mail</a:t>
            </a:r>
            <a:r>
              <a:rPr lang="ru-RU" spc="-5" dirty="0">
                <a:solidFill>
                  <a:srgbClr val="00B6F0"/>
                </a:solidFill>
                <a:latin typeface="Tele2 TextSans"/>
                <a:cs typeface="Tele2 TextSans"/>
              </a:rPr>
              <a:t>: </a:t>
            </a:r>
            <a:r>
              <a:rPr lang="en-US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evgeny.s.parfenov@tele2.ru</a:t>
            </a:r>
            <a:endParaRPr sz="1400" dirty="0">
              <a:solidFill>
                <a:srgbClr val="00B6F0"/>
              </a:solidFill>
              <a:latin typeface="Tele2 TextSans"/>
              <a:cs typeface="Tele2 TextSans"/>
            </a:endParaRPr>
          </a:p>
        </p:txBody>
      </p:sp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69888AF3-B6C1-4A1F-9118-F814CC85CF8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349" y="6406009"/>
            <a:ext cx="463543" cy="206785"/>
          </a:xfrm>
          <a:prstGeom prst="rect">
            <a:avLst/>
          </a:prstGeom>
        </p:spPr>
      </p:pic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30FFFBD8-A22F-4E03-959D-E8307E3A630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486" y="6406009"/>
            <a:ext cx="463543" cy="206785"/>
          </a:xfrm>
          <a:prstGeom prst="rect">
            <a:avLst/>
          </a:prstGeom>
        </p:spPr>
      </p:pic>
      <p:sp>
        <p:nvSpPr>
          <p:cNvPr id="63" name="object 24">
            <a:extLst>
              <a:ext uri="{FF2B5EF4-FFF2-40B4-BE49-F238E27FC236}">
                <a16:creationId xmlns:a16="http://schemas.microsoft.com/office/drawing/2014/main" id="{770AD162-0906-42C4-8155-99D60DA96F05}"/>
              </a:ext>
            </a:extLst>
          </p:cNvPr>
          <p:cNvSpPr txBox="1">
            <a:spLocks noChangeAspect="1"/>
          </p:cNvSpPr>
          <p:nvPr/>
        </p:nvSpPr>
        <p:spPr>
          <a:xfrm>
            <a:off x="343275" y="349998"/>
            <a:ext cx="11361829" cy="418588"/>
          </a:xfrm>
          <a:prstGeom prst="rect">
            <a:avLst/>
          </a:prstGeom>
        </p:spPr>
        <p:txBody>
          <a:bodyPr vert="horz" wrap="square" lIns="0" tIns="12065" rIns="0" bIns="180000" rtlCol="0" anchor="b">
            <a:noAutofit/>
          </a:bodyPr>
          <a:lstStyle/>
          <a:p>
            <a:pPr marL="120014">
              <a:lnSpc>
                <a:spcPts val="3600"/>
              </a:lnSpc>
              <a:spcBef>
                <a:spcPts val="95"/>
              </a:spcBef>
            </a:pPr>
            <a:endParaRPr lang="ru-RU" sz="2800" b="1" spc="-65" dirty="0">
              <a:latin typeface="Tele2 DisplaySerif"/>
              <a:cs typeface="Tele2 DisplaySerif"/>
            </a:endParaRPr>
          </a:p>
        </p:txBody>
      </p:sp>
      <p:sp>
        <p:nvSpPr>
          <p:cNvPr id="64" name="object 11">
            <a:extLst>
              <a:ext uri="{FF2B5EF4-FFF2-40B4-BE49-F238E27FC236}">
                <a16:creationId xmlns:a16="http://schemas.microsoft.com/office/drawing/2014/main" id="{9A345A8E-5CE9-47F8-A07F-29811158E61C}"/>
              </a:ext>
            </a:extLst>
          </p:cNvPr>
          <p:cNvSpPr txBox="1"/>
          <p:nvPr/>
        </p:nvSpPr>
        <p:spPr>
          <a:xfrm>
            <a:off x="1444636" y="10333807"/>
            <a:ext cx="117462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0160">
              <a:lnSpc>
                <a:spcPts val="1800"/>
              </a:lnSpc>
              <a:spcBef>
                <a:spcPts val="459"/>
              </a:spcBef>
            </a:pPr>
            <a:r>
              <a:rPr sz="1600" spc="-15" dirty="0">
                <a:solidFill>
                  <a:schemeClr val="bg1"/>
                </a:solidFill>
                <a:latin typeface="Tele2 TextSans"/>
                <a:cs typeface="Tele2 TextSans"/>
              </a:rPr>
              <a:t>Выберите</a:t>
            </a:r>
            <a:r>
              <a:rPr sz="1600" spc="-70" dirty="0">
                <a:solidFill>
                  <a:schemeClr val="bg1"/>
                </a:solidFill>
                <a:latin typeface="Tele2 TextSans"/>
                <a:cs typeface="Tele2 TextSans"/>
              </a:rPr>
              <a:t> </a:t>
            </a:r>
            <a: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тариф</a:t>
            </a:r>
            <a:endParaRPr sz="1600" dirty="0">
              <a:solidFill>
                <a:schemeClr val="bg1"/>
              </a:solidFill>
              <a:latin typeface="Tele2 TextSans"/>
              <a:cs typeface="Tele2 TextSans"/>
            </a:endParaRPr>
          </a:p>
        </p:txBody>
      </p:sp>
      <p:sp>
        <p:nvSpPr>
          <p:cNvPr id="65" name="object 12">
            <a:extLst>
              <a:ext uri="{FF2B5EF4-FFF2-40B4-BE49-F238E27FC236}">
                <a16:creationId xmlns:a16="http://schemas.microsoft.com/office/drawing/2014/main" id="{6E5726FC-9DE1-4610-8002-9737D1342E84}"/>
              </a:ext>
            </a:extLst>
          </p:cNvPr>
          <p:cNvSpPr txBox="1"/>
          <p:nvPr/>
        </p:nvSpPr>
        <p:spPr>
          <a:xfrm>
            <a:off x="3666787" y="10233356"/>
            <a:ext cx="1987318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0160">
              <a:lnSpc>
                <a:spcPts val="1800"/>
              </a:lnSpc>
              <a:spcBef>
                <a:spcPts val="459"/>
              </a:spcBef>
            </a:pPr>
            <a:r>
              <a:rPr lang="ru-RU" sz="1600" spc="-15" dirty="0">
                <a:solidFill>
                  <a:schemeClr val="bg1"/>
                </a:solidFill>
                <a:latin typeface="Tele2 TextSans"/>
                <a:cs typeface="Tele2 TextSans"/>
              </a:rPr>
              <a:t>Свяжитесь</a:t>
            </a:r>
            <a:br>
              <a:rPr lang="ru-RU" sz="1600" spc="-15" dirty="0">
                <a:solidFill>
                  <a:schemeClr val="bg1"/>
                </a:solidFill>
                <a:latin typeface="Tele2 TextSans"/>
                <a:cs typeface="Tele2 TextSans"/>
              </a:rPr>
            </a:br>
            <a:r>
              <a:rPr lang="ru-RU" sz="1600" spc="-15" dirty="0">
                <a:solidFill>
                  <a:schemeClr val="bg1"/>
                </a:solidFill>
                <a:latin typeface="Tele2 TextSans"/>
                <a:cs typeface="Tele2 TextSans"/>
              </a:rPr>
              <a:t>с представителем </a:t>
            </a:r>
            <a:r>
              <a:rPr lang="en-US" sz="1600" spc="-15" dirty="0">
                <a:solidFill>
                  <a:schemeClr val="bg1"/>
                </a:solidFill>
                <a:latin typeface="Tele2 TextSans"/>
                <a:cs typeface="Tele2 TextSans"/>
              </a:rPr>
              <a:t>Tele2</a:t>
            </a:r>
            <a:endParaRPr sz="1600" dirty="0">
              <a:solidFill>
                <a:schemeClr val="bg1"/>
              </a:solidFill>
              <a:latin typeface="Tele2 TextSans"/>
              <a:cs typeface="Tele2 TextSans"/>
            </a:endParaRPr>
          </a:p>
        </p:txBody>
      </p:sp>
      <p:sp>
        <p:nvSpPr>
          <p:cNvPr id="69" name="object 40">
            <a:extLst>
              <a:ext uri="{FF2B5EF4-FFF2-40B4-BE49-F238E27FC236}">
                <a16:creationId xmlns:a16="http://schemas.microsoft.com/office/drawing/2014/main" id="{F934891C-F57E-4E0B-8F17-E1596903505B}"/>
              </a:ext>
            </a:extLst>
          </p:cNvPr>
          <p:cNvSpPr txBox="1"/>
          <p:nvPr/>
        </p:nvSpPr>
        <p:spPr>
          <a:xfrm>
            <a:off x="6526432" y="10224883"/>
            <a:ext cx="2850316" cy="6678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44220">
              <a:lnSpc>
                <a:spcPts val="1800"/>
              </a:lnSpc>
              <a:spcBef>
                <a:spcPts val="1305"/>
              </a:spcBef>
            </a:pPr>
            <a: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Заберите </a:t>
            </a:r>
            <a:r>
              <a:rPr lang="en-US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SIM-</a:t>
            </a:r>
            <a: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карту удобным способом</a:t>
            </a:r>
            <a:b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</a:br>
            <a:r>
              <a:rPr lang="ru-RU" sz="1050" spc="-20" dirty="0">
                <a:solidFill>
                  <a:schemeClr val="bg1"/>
                </a:solidFill>
                <a:latin typeface="Tele2 TextSans"/>
                <a:cs typeface="Tele2 TextSans"/>
              </a:rPr>
              <a:t>(у представителя или в офисе Tele2)</a:t>
            </a:r>
            <a:endParaRPr sz="1600" dirty="0">
              <a:solidFill>
                <a:schemeClr val="bg1"/>
              </a:solidFill>
              <a:latin typeface="Tele2 TextSans"/>
              <a:cs typeface="Tele2 TextSans"/>
            </a:endParaRPr>
          </a:p>
        </p:txBody>
      </p:sp>
      <p:sp>
        <p:nvSpPr>
          <p:cNvPr id="83" name="object 40">
            <a:extLst>
              <a:ext uri="{FF2B5EF4-FFF2-40B4-BE49-F238E27FC236}">
                <a16:creationId xmlns:a16="http://schemas.microsoft.com/office/drawing/2014/main" id="{60E3D57E-42D8-4F9B-AEB1-B8C38FA7E02B}"/>
              </a:ext>
            </a:extLst>
          </p:cNvPr>
          <p:cNvSpPr txBox="1"/>
          <p:nvPr/>
        </p:nvSpPr>
        <p:spPr>
          <a:xfrm>
            <a:off x="9950617" y="10223540"/>
            <a:ext cx="3719748" cy="6976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44220">
              <a:lnSpc>
                <a:spcPts val="1800"/>
              </a:lnSpc>
              <a:spcBef>
                <a:spcPts val="1305"/>
              </a:spcBef>
            </a:pPr>
            <a: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Активируйте </a:t>
            </a:r>
            <a:r>
              <a:rPr lang="en-US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SIM</a:t>
            </a:r>
            <a: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-карту, пополните баланс</a:t>
            </a:r>
            <a:b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</a:br>
            <a:r>
              <a:rPr lang="ru-RU" sz="1600" spc="-20" dirty="0">
                <a:solidFill>
                  <a:schemeClr val="bg1"/>
                </a:solidFill>
                <a:latin typeface="Tele2 TextSans"/>
                <a:cs typeface="Tele2 TextSans"/>
              </a:rPr>
              <a:t>и наслаждайтесь связью</a:t>
            </a:r>
            <a:endParaRPr lang="ru-RU" sz="1600" dirty="0">
              <a:solidFill>
                <a:schemeClr val="bg1"/>
              </a:solidFill>
              <a:latin typeface="Tele2 TextSans"/>
              <a:cs typeface="Tele2 TextSans"/>
            </a:endParaRPr>
          </a:p>
        </p:txBody>
      </p:sp>
      <p:sp>
        <p:nvSpPr>
          <p:cNvPr id="90" name="object 17">
            <a:extLst>
              <a:ext uri="{FF2B5EF4-FFF2-40B4-BE49-F238E27FC236}">
                <a16:creationId xmlns:a16="http://schemas.microsoft.com/office/drawing/2014/main" id="{18A3611B-205B-4EC2-B1CB-8959BE9ADCF6}"/>
              </a:ext>
            </a:extLst>
          </p:cNvPr>
          <p:cNvSpPr txBox="1"/>
          <p:nvPr/>
        </p:nvSpPr>
        <p:spPr>
          <a:xfrm>
            <a:off x="494116" y="9465232"/>
            <a:ext cx="4672368" cy="507831"/>
          </a:xfrm>
          <a:prstGeom prst="rect">
            <a:avLst/>
          </a:prstGeom>
          <a:noFill/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-3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ele2 DisplaySerif"/>
                <a:cs typeface="Tele2 DisplaySerif"/>
              </a:rPr>
              <a:t>Как подключиться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ele2 DisplaySerif"/>
              <a:cs typeface="Tele2 DisplaySerif"/>
            </a:endParaRPr>
          </a:p>
        </p:txBody>
      </p:sp>
      <p:pic>
        <p:nvPicPr>
          <p:cNvPr id="71" name="Рисунок 70">
            <a:extLst>
              <a:ext uri="{FF2B5EF4-FFF2-40B4-BE49-F238E27FC236}">
                <a16:creationId xmlns:a16="http://schemas.microsoft.com/office/drawing/2014/main" id="{2273B09F-01B2-4640-A0A1-1B474DA3CEC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harpenSoften amount="1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1875" y="10631120"/>
            <a:ext cx="1467153" cy="55018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B2FA6C3-CB97-4321-9A37-26F817B5047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94317" y="10153144"/>
            <a:ext cx="910327" cy="76808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A28811C-D78A-40ED-A53B-98FD51B6CB8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763120" y="10153144"/>
            <a:ext cx="782312" cy="76808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96B155D6-4CA5-4555-A3BD-26CE83523FE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624443" y="10144240"/>
            <a:ext cx="782312" cy="78231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49C3135-31C1-4827-BCA0-706B10ECA49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985592" y="10144240"/>
            <a:ext cx="782312" cy="782312"/>
          </a:xfrm>
          <a:prstGeom prst="rect">
            <a:avLst/>
          </a:prstGeom>
        </p:spPr>
      </p:pic>
      <p:pic>
        <p:nvPicPr>
          <p:cNvPr id="1026" name="Рисунок 2" descr="image001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08" t="26798" r="10935" b="10132"/>
          <a:stretch/>
        </p:blipFill>
        <p:spPr bwMode="auto">
          <a:xfrm>
            <a:off x="18885585" y="9393767"/>
            <a:ext cx="1019076" cy="10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object 89"/>
          <p:cNvSpPr/>
          <p:nvPr/>
        </p:nvSpPr>
        <p:spPr>
          <a:xfrm>
            <a:off x="7210058" y="8928213"/>
            <a:ext cx="88709" cy="191470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4" name="Группа 83"/>
          <p:cNvGrpSpPr/>
          <p:nvPr/>
        </p:nvGrpSpPr>
        <p:grpSpPr>
          <a:xfrm>
            <a:off x="6800529" y="8822076"/>
            <a:ext cx="2252402" cy="294640"/>
            <a:chOff x="2330069" y="9238398"/>
            <a:chExt cx="2252402" cy="294640"/>
          </a:xfrm>
        </p:grpSpPr>
        <p:sp>
          <p:nvSpPr>
            <p:cNvPr id="85" name="object 89"/>
            <p:cNvSpPr/>
            <p:nvPr/>
          </p:nvSpPr>
          <p:spPr>
            <a:xfrm>
              <a:off x="2406018" y="9287872"/>
              <a:ext cx="88709" cy="191470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92"/>
            <p:cNvSpPr/>
            <p:nvPr/>
          </p:nvSpPr>
          <p:spPr>
            <a:xfrm>
              <a:off x="2972097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2B9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93"/>
            <p:cNvSpPr/>
            <p:nvPr/>
          </p:nvSpPr>
          <p:spPr>
            <a:xfrm>
              <a:off x="3034260" y="9291693"/>
              <a:ext cx="181805" cy="181743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8" name="Группа 87"/>
            <p:cNvGrpSpPr/>
            <p:nvPr/>
          </p:nvGrpSpPr>
          <p:grpSpPr>
            <a:xfrm>
              <a:off x="2330069" y="9238398"/>
              <a:ext cx="294005" cy="294640"/>
              <a:chOff x="1974850" y="9238398"/>
              <a:chExt cx="294005" cy="294640"/>
            </a:xfrm>
          </p:grpSpPr>
          <p:sp>
            <p:nvSpPr>
              <p:cNvPr id="103" name="object 94"/>
              <p:cNvSpPr/>
              <p:nvPr/>
            </p:nvSpPr>
            <p:spPr>
              <a:xfrm>
                <a:off x="197485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5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E77A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" name="object 95"/>
              <p:cNvSpPr/>
              <p:nvPr/>
            </p:nvSpPr>
            <p:spPr>
              <a:xfrm>
                <a:off x="2024125" y="9327495"/>
                <a:ext cx="196182" cy="116080"/>
              </a:xfrm>
              <a:prstGeom prst="rect">
                <a:avLst/>
              </a:prstGeom>
              <a:blipFill>
                <a:blip r:embed="rId2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9" name="object 96"/>
            <p:cNvSpPr/>
            <p:nvPr/>
          </p:nvSpPr>
          <p:spPr>
            <a:xfrm>
              <a:off x="2639682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5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F99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7"/>
            <p:cNvSpPr/>
            <p:nvPr/>
          </p:nvSpPr>
          <p:spPr>
            <a:xfrm>
              <a:off x="2724867" y="9282733"/>
              <a:ext cx="123085" cy="207030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8"/>
            <p:cNvSpPr/>
            <p:nvPr/>
          </p:nvSpPr>
          <p:spPr>
            <a:xfrm>
              <a:off x="3304513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724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9"/>
            <p:cNvSpPr/>
            <p:nvPr/>
          </p:nvSpPr>
          <p:spPr>
            <a:xfrm>
              <a:off x="3365171" y="9293642"/>
              <a:ext cx="171990" cy="178102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95" name="Группа 94"/>
            <p:cNvGrpSpPr/>
            <p:nvPr/>
          </p:nvGrpSpPr>
          <p:grpSpPr>
            <a:xfrm>
              <a:off x="4288466" y="9238398"/>
              <a:ext cx="294005" cy="294640"/>
              <a:chOff x="4634176" y="9238398"/>
              <a:chExt cx="294005" cy="294640"/>
            </a:xfrm>
          </p:grpSpPr>
          <p:sp>
            <p:nvSpPr>
              <p:cNvPr id="101" name="object 101"/>
              <p:cNvSpPr/>
              <p:nvPr/>
            </p:nvSpPr>
            <p:spPr>
              <a:xfrm>
                <a:off x="4634176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E4E0E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" name="object 102"/>
              <p:cNvSpPr/>
              <p:nvPr/>
            </p:nvSpPr>
            <p:spPr>
              <a:xfrm>
                <a:off x="4710389" y="9289874"/>
                <a:ext cx="141032" cy="191324"/>
              </a:xfrm>
              <a:prstGeom prst="rect">
                <a:avLst/>
              </a:prstGeom>
              <a:blipFill>
                <a:blip r:embed="rId2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6" name="object 103"/>
            <p:cNvSpPr/>
            <p:nvPr/>
          </p:nvSpPr>
          <p:spPr>
            <a:xfrm>
              <a:off x="3636929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06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104"/>
            <p:cNvSpPr/>
            <p:nvPr/>
          </p:nvSpPr>
          <p:spPr>
            <a:xfrm>
              <a:off x="3697080" y="9289610"/>
              <a:ext cx="173157" cy="191859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98" name="Группа 97"/>
            <p:cNvGrpSpPr/>
            <p:nvPr/>
          </p:nvGrpSpPr>
          <p:grpSpPr>
            <a:xfrm>
              <a:off x="3956050" y="9238398"/>
              <a:ext cx="294005" cy="294640"/>
              <a:chOff x="4301760" y="9238398"/>
              <a:chExt cx="294005" cy="294640"/>
            </a:xfrm>
          </p:grpSpPr>
          <p:sp>
            <p:nvSpPr>
              <p:cNvPr id="99" name="object 100"/>
              <p:cNvSpPr/>
              <p:nvPr/>
            </p:nvSpPr>
            <p:spPr>
              <a:xfrm>
                <a:off x="430176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BA4F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" name="object 105"/>
              <p:cNvSpPr/>
              <p:nvPr/>
            </p:nvSpPr>
            <p:spPr>
              <a:xfrm>
                <a:off x="4339312" y="9301630"/>
                <a:ext cx="203993" cy="172782"/>
              </a:xfrm>
              <a:prstGeom prst="rect">
                <a:avLst/>
              </a:prstGeom>
              <a:blipFill>
                <a:blip r:embed="rId30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pic>
        <p:nvPicPr>
          <p:cNvPr id="106" name="Рисунок 10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 flipV="1">
            <a:off x="12590308" y="8786584"/>
            <a:ext cx="334835" cy="305499"/>
          </a:xfrm>
          <a:prstGeom prst="rect">
            <a:avLst/>
          </a:prstGeom>
        </p:spPr>
      </p:pic>
      <p:grpSp>
        <p:nvGrpSpPr>
          <p:cNvPr id="107" name="Группа 106"/>
          <p:cNvGrpSpPr/>
          <p:nvPr/>
        </p:nvGrpSpPr>
        <p:grpSpPr>
          <a:xfrm>
            <a:off x="10342862" y="8784339"/>
            <a:ext cx="2252402" cy="294640"/>
            <a:chOff x="2330069" y="9238398"/>
            <a:chExt cx="2252402" cy="294640"/>
          </a:xfrm>
        </p:grpSpPr>
        <p:sp>
          <p:nvSpPr>
            <p:cNvPr id="108" name="object 89"/>
            <p:cNvSpPr/>
            <p:nvPr/>
          </p:nvSpPr>
          <p:spPr>
            <a:xfrm>
              <a:off x="2406018" y="9287872"/>
              <a:ext cx="88709" cy="191470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92"/>
            <p:cNvSpPr/>
            <p:nvPr/>
          </p:nvSpPr>
          <p:spPr>
            <a:xfrm>
              <a:off x="2972097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2B9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93"/>
            <p:cNvSpPr/>
            <p:nvPr/>
          </p:nvSpPr>
          <p:spPr>
            <a:xfrm>
              <a:off x="3034260" y="9291693"/>
              <a:ext cx="181805" cy="181743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11" name="Группа 110"/>
            <p:cNvGrpSpPr/>
            <p:nvPr/>
          </p:nvGrpSpPr>
          <p:grpSpPr>
            <a:xfrm>
              <a:off x="2330069" y="9238398"/>
              <a:ext cx="294005" cy="294640"/>
              <a:chOff x="1974850" y="9238398"/>
              <a:chExt cx="294005" cy="294640"/>
            </a:xfrm>
          </p:grpSpPr>
          <p:sp>
            <p:nvSpPr>
              <p:cNvPr id="124" name="object 94"/>
              <p:cNvSpPr/>
              <p:nvPr/>
            </p:nvSpPr>
            <p:spPr>
              <a:xfrm>
                <a:off x="197485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5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E77A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5" name="object 95"/>
              <p:cNvSpPr/>
              <p:nvPr/>
            </p:nvSpPr>
            <p:spPr>
              <a:xfrm>
                <a:off x="2024125" y="9327495"/>
                <a:ext cx="196182" cy="116080"/>
              </a:xfrm>
              <a:prstGeom prst="rect">
                <a:avLst/>
              </a:prstGeom>
              <a:blipFill>
                <a:blip r:embed="rId2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2" name="object 96"/>
            <p:cNvSpPr/>
            <p:nvPr/>
          </p:nvSpPr>
          <p:spPr>
            <a:xfrm>
              <a:off x="2639682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5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F99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97"/>
            <p:cNvSpPr/>
            <p:nvPr/>
          </p:nvSpPr>
          <p:spPr>
            <a:xfrm>
              <a:off x="2724867" y="9282733"/>
              <a:ext cx="123085" cy="207030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98"/>
            <p:cNvSpPr/>
            <p:nvPr/>
          </p:nvSpPr>
          <p:spPr>
            <a:xfrm>
              <a:off x="3304513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724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99"/>
            <p:cNvSpPr/>
            <p:nvPr/>
          </p:nvSpPr>
          <p:spPr>
            <a:xfrm>
              <a:off x="3365171" y="9293642"/>
              <a:ext cx="171990" cy="178102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16" name="Группа 115"/>
            <p:cNvGrpSpPr/>
            <p:nvPr/>
          </p:nvGrpSpPr>
          <p:grpSpPr>
            <a:xfrm>
              <a:off x="4288466" y="9238398"/>
              <a:ext cx="294005" cy="294640"/>
              <a:chOff x="4634176" y="9238398"/>
              <a:chExt cx="294005" cy="294640"/>
            </a:xfrm>
          </p:grpSpPr>
          <p:sp>
            <p:nvSpPr>
              <p:cNvPr id="122" name="object 101"/>
              <p:cNvSpPr/>
              <p:nvPr/>
            </p:nvSpPr>
            <p:spPr>
              <a:xfrm>
                <a:off x="4634176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E4E0E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3" name="object 102"/>
              <p:cNvSpPr/>
              <p:nvPr/>
            </p:nvSpPr>
            <p:spPr>
              <a:xfrm>
                <a:off x="4710389" y="9289874"/>
                <a:ext cx="141032" cy="191324"/>
              </a:xfrm>
              <a:prstGeom prst="rect">
                <a:avLst/>
              </a:prstGeom>
              <a:blipFill>
                <a:blip r:embed="rId2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7" name="object 103"/>
            <p:cNvSpPr/>
            <p:nvPr/>
          </p:nvSpPr>
          <p:spPr>
            <a:xfrm>
              <a:off x="3636929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06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04"/>
            <p:cNvSpPr/>
            <p:nvPr/>
          </p:nvSpPr>
          <p:spPr>
            <a:xfrm>
              <a:off x="3697080" y="9289610"/>
              <a:ext cx="173157" cy="191859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19" name="Группа 118"/>
            <p:cNvGrpSpPr/>
            <p:nvPr/>
          </p:nvGrpSpPr>
          <p:grpSpPr>
            <a:xfrm>
              <a:off x="3956050" y="9238398"/>
              <a:ext cx="294005" cy="294640"/>
              <a:chOff x="4301760" y="9238398"/>
              <a:chExt cx="294005" cy="294640"/>
            </a:xfrm>
          </p:grpSpPr>
          <p:sp>
            <p:nvSpPr>
              <p:cNvPr id="120" name="object 100"/>
              <p:cNvSpPr/>
              <p:nvPr/>
            </p:nvSpPr>
            <p:spPr>
              <a:xfrm>
                <a:off x="430176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BA4F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1" name="object 105"/>
              <p:cNvSpPr/>
              <p:nvPr/>
            </p:nvSpPr>
            <p:spPr>
              <a:xfrm>
                <a:off x="4339312" y="9301630"/>
                <a:ext cx="203993" cy="172782"/>
              </a:xfrm>
              <a:prstGeom prst="rect">
                <a:avLst/>
              </a:prstGeom>
              <a:blipFill>
                <a:blip r:embed="rId30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pic>
        <p:nvPicPr>
          <p:cNvPr id="126" name="Рисунок 12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 flipV="1">
            <a:off x="8997848" y="8813492"/>
            <a:ext cx="334835" cy="305499"/>
          </a:xfrm>
          <a:prstGeom prst="rect">
            <a:avLst/>
          </a:prstGeom>
        </p:spPr>
      </p:pic>
      <p:grpSp>
        <p:nvGrpSpPr>
          <p:cNvPr id="168" name="Группа 167"/>
          <p:cNvGrpSpPr/>
          <p:nvPr/>
        </p:nvGrpSpPr>
        <p:grpSpPr>
          <a:xfrm>
            <a:off x="1304644" y="4254027"/>
            <a:ext cx="2252402" cy="294640"/>
            <a:chOff x="2330069" y="9238398"/>
            <a:chExt cx="2252402" cy="294640"/>
          </a:xfrm>
        </p:grpSpPr>
        <p:sp>
          <p:nvSpPr>
            <p:cNvPr id="169" name="object 89"/>
            <p:cNvSpPr/>
            <p:nvPr/>
          </p:nvSpPr>
          <p:spPr>
            <a:xfrm>
              <a:off x="2406018" y="9287872"/>
              <a:ext cx="88709" cy="191470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92"/>
            <p:cNvSpPr/>
            <p:nvPr/>
          </p:nvSpPr>
          <p:spPr>
            <a:xfrm>
              <a:off x="2972097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2B9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93"/>
            <p:cNvSpPr/>
            <p:nvPr/>
          </p:nvSpPr>
          <p:spPr>
            <a:xfrm>
              <a:off x="3034260" y="9291693"/>
              <a:ext cx="181805" cy="181743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72" name="Группа 171"/>
            <p:cNvGrpSpPr/>
            <p:nvPr/>
          </p:nvGrpSpPr>
          <p:grpSpPr>
            <a:xfrm>
              <a:off x="2330069" y="9238398"/>
              <a:ext cx="294005" cy="294640"/>
              <a:chOff x="1974850" y="9238398"/>
              <a:chExt cx="294005" cy="294640"/>
            </a:xfrm>
          </p:grpSpPr>
          <p:sp>
            <p:nvSpPr>
              <p:cNvPr id="185" name="object 94"/>
              <p:cNvSpPr/>
              <p:nvPr/>
            </p:nvSpPr>
            <p:spPr>
              <a:xfrm>
                <a:off x="197485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5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E77A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86" name="object 95"/>
              <p:cNvSpPr/>
              <p:nvPr/>
            </p:nvSpPr>
            <p:spPr>
              <a:xfrm>
                <a:off x="2024125" y="9327495"/>
                <a:ext cx="196182" cy="116080"/>
              </a:xfrm>
              <a:prstGeom prst="rect">
                <a:avLst/>
              </a:prstGeom>
              <a:blipFill>
                <a:blip r:embed="rId2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73" name="object 96"/>
            <p:cNvSpPr/>
            <p:nvPr/>
          </p:nvSpPr>
          <p:spPr>
            <a:xfrm>
              <a:off x="2639682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5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F99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97"/>
            <p:cNvSpPr/>
            <p:nvPr/>
          </p:nvSpPr>
          <p:spPr>
            <a:xfrm>
              <a:off x="2724867" y="9282733"/>
              <a:ext cx="123085" cy="207030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98"/>
            <p:cNvSpPr/>
            <p:nvPr/>
          </p:nvSpPr>
          <p:spPr>
            <a:xfrm>
              <a:off x="3304513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724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99"/>
            <p:cNvSpPr/>
            <p:nvPr/>
          </p:nvSpPr>
          <p:spPr>
            <a:xfrm>
              <a:off x="3365171" y="9293642"/>
              <a:ext cx="171990" cy="178102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77" name="Группа 176"/>
            <p:cNvGrpSpPr/>
            <p:nvPr/>
          </p:nvGrpSpPr>
          <p:grpSpPr>
            <a:xfrm>
              <a:off x="4288466" y="9238398"/>
              <a:ext cx="294005" cy="294640"/>
              <a:chOff x="4634176" y="9238398"/>
              <a:chExt cx="294005" cy="294640"/>
            </a:xfrm>
          </p:grpSpPr>
          <p:sp>
            <p:nvSpPr>
              <p:cNvPr id="183" name="object 101"/>
              <p:cNvSpPr/>
              <p:nvPr/>
            </p:nvSpPr>
            <p:spPr>
              <a:xfrm>
                <a:off x="4634176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E4E0E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84" name="object 102"/>
              <p:cNvSpPr/>
              <p:nvPr/>
            </p:nvSpPr>
            <p:spPr>
              <a:xfrm>
                <a:off x="4710389" y="9289874"/>
                <a:ext cx="141032" cy="191324"/>
              </a:xfrm>
              <a:prstGeom prst="rect">
                <a:avLst/>
              </a:prstGeom>
              <a:blipFill>
                <a:blip r:embed="rId2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78" name="object 103"/>
            <p:cNvSpPr/>
            <p:nvPr/>
          </p:nvSpPr>
          <p:spPr>
            <a:xfrm>
              <a:off x="3636929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06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04"/>
            <p:cNvSpPr/>
            <p:nvPr/>
          </p:nvSpPr>
          <p:spPr>
            <a:xfrm>
              <a:off x="3697080" y="9289610"/>
              <a:ext cx="173157" cy="191859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80" name="Группа 179"/>
            <p:cNvGrpSpPr/>
            <p:nvPr/>
          </p:nvGrpSpPr>
          <p:grpSpPr>
            <a:xfrm>
              <a:off x="3956050" y="9238398"/>
              <a:ext cx="294005" cy="294640"/>
              <a:chOff x="4301760" y="9238398"/>
              <a:chExt cx="294005" cy="294640"/>
            </a:xfrm>
          </p:grpSpPr>
          <p:sp>
            <p:nvSpPr>
              <p:cNvPr id="181" name="object 100"/>
              <p:cNvSpPr/>
              <p:nvPr/>
            </p:nvSpPr>
            <p:spPr>
              <a:xfrm>
                <a:off x="430176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BA4F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82" name="object 105"/>
              <p:cNvSpPr/>
              <p:nvPr/>
            </p:nvSpPr>
            <p:spPr>
              <a:xfrm>
                <a:off x="4339312" y="9301630"/>
                <a:ext cx="203993" cy="172782"/>
              </a:xfrm>
              <a:prstGeom prst="rect">
                <a:avLst/>
              </a:prstGeom>
              <a:blipFill>
                <a:blip r:embed="rId30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pic>
        <p:nvPicPr>
          <p:cNvPr id="187" name="Рисунок 18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 flipV="1">
            <a:off x="3580062" y="4254027"/>
            <a:ext cx="334835" cy="305499"/>
          </a:xfrm>
          <a:prstGeom prst="rect">
            <a:avLst/>
          </a:prstGeom>
        </p:spPr>
      </p:pic>
      <p:pic>
        <p:nvPicPr>
          <p:cNvPr id="188" name="Рисунок 187">
            <a:extLst>
              <a:ext uri="{FF2B5EF4-FFF2-40B4-BE49-F238E27FC236}">
                <a16:creationId xmlns:a16="http://schemas.microsoft.com/office/drawing/2014/main" id="{67D34179-B9DB-442F-9CA5-D3639B8A9A68}"/>
              </a:ext>
            </a:extLst>
          </p:cNvPr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9532" y="4568153"/>
            <a:ext cx="982754" cy="982754"/>
          </a:xfrm>
          <a:prstGeom prst="rect">
            <a:avLst/>
          </a:prstGeom>
        </p:spPr>
      </p:pic>
      <p:sp>
        <p:nvSpPr>
          <p:cNvPr id="189" name="object 69"/>
          <p:cNvSpPr txBox="1"/>
          <p:nvPr/>
        </p:nvSpPr>
        <p:spPr>
          <a:xfrm>
            <a:off x="16804987" y="4617010"/>
            <a:ext cx="2339093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lvl="0">
              <a:defRPr sz="1600">
                <a:latin typeface="Tele2 TextSans" panose="02000000000000000000" pitchFamily="50" charset="0"/>
                <a:ea typeface="Helvetica Regular" charset="0"/>
                <a:cs typeface="Arial" panose="020B0604020202020204" pitchFamily="34" charset="0"/>
              </a:defRPr>
            </a:lvl1pPr>
          </a:lstStyle>
          <a:p>
            <a:r>
              <a:rPr dirty="0"/>
              <a:t>SOS-пакет: будьте на связи,  если недостаточно средств</a:t>
            </a:r>
          </a:p>
        </p:txBody>
      </p:sp>
      <p:pic>
        <p:nvPicPr>
          <p:cNvPr id="190" name="Рисунок 189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209" y="5256388"/>
            <a:ext cx="191619" cy="191619"/>
          </a:xfrm>
          <a:prstGeom prst="rect">
            <a:avLst/>
          </a:prstGeom>
        </p:spPr>
      </p:pic>
      <p:pic>
        <p:nvPicPr>
          <p:cNvPr id="191" name="Рисунок 190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2162" y="5256389"/>
            <a:ext cx="195074" cy="195074"/>
          </a:xfrm>
          <a:prstGeom prst="rect">
            <a:avLst/>
          </a:prstGeom>
        </p:spPr>
      </p:pic>
      <p:pic>
        <p:nvPicPr>
          <p:cNvPr id="105" name="Рисунок 104">
            <a:extLst>
              <a:ext uri="{FF2B5EF4-FFF2-40B4-BE49-F238E27FC236}">
                <a16:creationId xmlns:a16="http://schemas.microsoft.com/office/drawing/2014/main" id="{30FFFBD8-A22F-4E03-959D-E8307E3A630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97" y="6406009"/>
            <a:ext cx="463543" cy="206785"/>
          </a:xfrm>
          <a:prstGeom prst="rect">
            <a:avLst/>
          </a:prstGeom>
        </p:spPr>
      </p:pic>
      <p:grpSp>
        <p:nvGrpSpPr>
          <p:cNvPr id="127" name="Группа 126"/>
          <p:cNvGrpSpPr/>
          <p:nvPr/>
        </p:nvGrpSpPr>
        <p:grpSpPr>
          <a:xfrm>
            <a:off x="3747479" y="8824351"/>
            <a:ext cx="2252402" cy="294640"/>
            <a:chOff x="2330069" y="9238398"/>
            <a:chExt cx="2252402" cy="294640"/>
          </a:xfrm>
        </p:grpSpPr>
        <p:sp>
          <p:nvSpPr>
            <p:cNvPr id="128" name="object 89"/>
            <p:cNvSpPr/>
            <p:nvPr/>
          </p:nvSpPr>
          <p:spPr>
            <a:xfrm>
              <a:off x="2406018" y="9287872"/>
              <a:ext cx="88709" cy="191470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92"/>
            <p:cNvSpPr/>
            <p:nvPr/>
          </p:nvSpPr>
          <p:spPr>
            <a:xfrm>
              <a:off x="2972097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2B9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93"/>
            <p:cNvSpPr/>
            <p:nvPr/>
          </p:nvSpPr>
          <p:spPr>
            <a:xfrm>
              <a:off x="3034260" y="9291693"/>
              <a:ext cx="181805" cy="181743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31" name="Группа 130"/>
            <p:cNvGrpSpPr/>
            <p:nvPr/>
          </p:nvGrpSpPr>
          <p:grpSpPr>
            <a:xfrm>
              <a:off x="2330069" y="9238398"/>
              <a:ext cx="294005" cy="294640"/>
              <a:chOff x="1974850" y="9238398"/>
              <a:chExt cx="294005" cy="294640"/>
            </a:xfrm>
          </p:grpSpPr>
          <p:sp>
            <p:nvSpPr>
              <p:cNvPr id="144" name="object 94"/>
              <p:cNvSpPr/>
              <p:nvPr/>
            </p:nvSpPr>
            <p:spPr>
              <a:xfrm>
                <a:off x="197485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5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E77A5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5" name="object 95"/>
              <p:cNvSpPr/>
              <p:nvPr/>
            </p:nvSpPr>
            <p:spPr>
              <a:xfrm>
                <a:off x="2024125" y="9327495"/>
                <a:ext cx="196182" cy="116080"/>
              </a:xfrm>
              <a:prstGeom prst="rect">
                <a:avLst/>
              </a:prstGeom>
              <a:blipFill>
                <a:blip r:embed="rId2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32" name="object 96"/>
            <p:cNvSpPr/>
            <p:nvPr/>
          </p:nvSpPr>
          <p:spPr>
            <a:xfrm>
              <a:off x="2639682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5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F99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97"/>
            <p:cNvSpPr/>
            <p:nvPr/>
          </p:nvSpPr>
          <p:spPr>
            <a:xfrm>
              <a:off x="2724867" y="9282733"/>
              <a:ext cx="123085" cy="207030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8"/>
            <p:cNvSpPr/>
            <p:nvPr/>
          </p:nvSpPr>
          <p:spPr>
            <a:xfrm>
              <a:off x="3304513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724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9"/>
            <p:cNvSpPr/>
            <p:nvPr/>
          </p:nvSpPr>
          <p:spPr>
            <a:xfrm>
              <a:off x="3365171" y="9293642"/>
              <a:ext cx="171990" cy="178102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36" name="Группа 135"/>
            <p:cNvGrpSpPr/>
            <p:nvPr/>
          </p:nvGrpSpPr>
          <p:grpSpPr>
            <a:xfrm>
              <a:off x="4288466" y="9238398"/>
              <a:ext cx="294005" cy="294640"/>
              <a:chOff x="4634176" y="9238398"/>
              <a:chExt cx="294005" cy="294640"/>
            </a:xfrm>
          </p:grpSpPr>
          <p:sp>
            <p:nvSpPr>
              <p:cNvPr id="142" name="object 101"/>
              <p:cNvSpPr/>
              <p:nvPr/>
            </p:nvSpPr>
            <p:spPr>
              <a:xfrm>
                <a:off x="4634176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E4E0E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3" name="object 102"/>
              <p:cNvSpPr/>
              <p:nvPr/>
            </p:nvSpPr>
            <p:spPr>
              <a:xfrm>
                <a:off x="4710389" y="9289874"/>
                <a:ext cx="141032" cy="191324"/>
              </a:xfrm>
              <a:prstGeom prst="rect">
                <a:avLst/>
              </a:prstGeom>
              <a:blipFill>
                <a:blip r:embed="rId28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37" name="object 103"/>
            <p:cNvSpPr/>
            <p:nvPr/>
          </p:nvSpPr>
          <p:spPr>
            <a:xfrm>
              <a:off x="3636929" y="9238398"/>
              <a:ext cx="294005" cy="294640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31835" y="0"/>
                  </a:moveTo>
                  <a:lnTo>
                    <a:pt x="61631" y="0"/>
                  </a:lnTo>
                  <a:lnTo>
                    <a:pt x="37640" y="4857"/>
                  </a:lnTo>
                  <a:lnTo>
                    <a:pt x="18050" y="18102"/>
                  </a:lnTo>
                  <a:lnTo>
                    <a:pt x="4842" y="37746"/>
                  </a:lnTo>
                  <a:lnTo>
                    <a:pt x="0" y="61799"/>
                  </a:lnTo>
                  <a:lnTo>
                    <a:pt x="0" y="232474"/>
                  </a:lnTo>
                  <a:lnTo>
                    <a:pt x="4842" y="256531"/>
                  </a:lnTo>
                  <a:lnTo>
                    <a:pt x="18050" y="276174"/>
                  </a:lnTo>
                  <a:lnTo>
                    <a:pt x="37640" y="289417"/>
                  </a:lnTo>
                  <a:lnTo>
                    <a:pt x="61631" y="294273"/>
                  </a:lnTo>
                  <a:lnTo>
                    <a:pt x="231835" y="294273"/>
                  </a:lnTo>
                  <a:lnTo>
                    <a:pt x="255826" y="289417"/>
                  </a:lnTo>
                  <a:lnTo>
                    <a:pt x="275417" y="276174"/>
                  </a:lnTo>
                  <a:lnTo>
                    <a:pt x="288624" y="256531"/>
                  </a:lnTo>
                  <a:lnTo>
                    <a:pt x="293467" y="232474"/>
                  </a:lnTo>
                  <a:lnTo>
                    <a:pt x="293467" y="61799"/>
                  </a:lnTo>
                  <a:lnTo>
                    <a:pt x="288624" y="37746"/>
                  </a:lnTo>
                  <a:lnTo>
                    <a:pt x="275417" y="18102"/>
                  </a:lnTo>
                  <a:lnTo>
                    <a:pt x="255826" y="4857"/>
                  </a:lnTo>
                  <a:lnTo>
                    <a:pt x="231835" y="0"/>
                  </a:lnTo>
                  <a:close/>
                </a:path>
              </a:pathLst>
            </a:custGeom>
            <a:solidFill>
              <a:srgbClr val="506C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104"/>
            <p:cNvSpPr/>
            <p:nvPr/>
          </p:nvSpPr>
          <p:spPr>
            <a:xfrm>
              <a:off x="3697080" y="9289610"/>
              <a:ext cx="173157" cy="191859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39" name="Группа 138"/>
            <p:cNvGrpSpPr/>
            <p:nvPr/>
          </p:nvGrpSpPr>
          <p:grpSpPr>
            <a:xfrm>
              <a:off x="3956050" y="9238398"/>
              <a:ext cx="294005" cy="294640"/>
              <a:chOff x="4301760" y="9238398"/>
              <a:chExt cx="294005" cy="294640"/>
            </a:xfrm>
          </p:grpSpPr>
          <p:sp>
            <p:nvSpPr>
              <p:cNvPr id="140" name="object 100"/>
              <p:cNvSpPr/>
              <p:nvPr/>
            </p:nvSpPr>
            <p:spPr>
              <a:xfrm>
                <a:off x="4301760" y="9238398"/>
                <a:ext cx="294005" cy="294640"/>
              </a:xfrm>
              <a:custGeom>
                <a:avLst/>
                <a:gdLst/>
                <a:ahLst/>
                <a:cxnLst/>
                <a:rect l="l" t="t" r="r" b="b"/>
                <a:pathLst>
                  <a:path w="294004" h="294640">
                    <a:moveTo>
                      <a:pt x="231835" y="0"/>
                    </a:moveTo>
                    <a:lnTo>
                      <a:pt x="61631" y="0"/>
                    </a:lnTo>
                    <a:lnTo>
                      <a:pt x="37640" y="4857"/>
                    </a:lnTo>
                    <a:lnTo>
                      <a:pt x="18050" y="18102"/>
                    </a:lnTo>
                    <a:lnTo>
                      <a:pt x="4842" y="37746"/>
                    </a:lnTo>
                    <a:lnTo>
                      <a:pt x="0" y="61799"/>
                    </a:lnTo>
                    <a:lnTo>
                      <a:pt x="0" y="232474"/>
                    </a:lnTo>
                    <a:lnTo>
                      <a:pt x="4842" y="256531"/>
                    </a:lnTo>
                    <a:lnTo>
                      <a:pt x="18050" y="276174"/>
                    </a:lnTo>
                    <a:lnTo>
                      <a:pt x="37640" y="289417"/>
                    </a:lnTo>
                    <a:lnTo>
                      <a:pt x="61631" y="294273"/>
                    </a:lnTo>
                    <a:lnTo>
                      <a:pt x="231835" y="294273"/>
                    </a:lnTo>
                    <a:lnTo>
                      <a:pt x="255826" y="289417"/>
                    </a:lnTo>
                    <a:lnTo>
                      <a:pt x="275417" y="276174"/>
                    </a:lnTo>
                    <a:lnTo>
                      <a:pt x="288624" y="256531"/>
                    </a:lnTo>
                    <a:lnTo>
                      <a:pt x="293467" y="232474"/>
                    </a:lnTo>
                    <a:lnTo>
                      <a:pt x="293467" y="61799"/>
                    </a:lnTo>
                    <a:lnTo>
                      <a:pt x="288624" y="37746"/>
                    </a:lnTo>
                    <a:lnTo>
                      <a:pt x="275417" y="18102"/>
                    </a:lnTo>
                    <a:lnTo>
                      <a:pt x="255826" y="4857"/>
                    </a:lnTo>
                    <a:lnTo>
                      <a:pt x="231835" y="0"/>
                    </a:lnTo>
                    <a:close/>
                  </a:path>
                </a:pathLst>
              </a:custGeom>
              <a:solidFill>
                <a:srgbClr val="4BA4F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1" name="object 105"/>
              <p:cNvSpPr/>
              <p:nvPr/>
            </p:nvSpPr>
            <p:spPr>
              <a:xfrm>
                <a:off x="4339312" y="9301630"/>
                <a:ext cx="203993" cy="172782"/>
              </a:xfrm>
              <a:prstGeom prst="rect">
                <a:avLst/>
              </a:prstGeom>
              <a:blipFill>
                <a:blip r:embed="rId30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146" name="object 3">
            <a:extLst>
              <a:ext uri="{FF2B5EF4-FFF2-40B4-BE49-F238E27FC236}">
                <a16:creationId xmlns:a16="http://schemas.microsoft.com/office/drawing/2014/main" id="{A43F0C74-DA46-45A4-87B7-0AD5D58303DA}"/>
              </a:ext>
            </a:extLst>
          </p:cNvPr>
          <p:cNvSpPr txBox="1"/>
          <p:nvPr/>
        </p:nvSpPr>
        <p:spPr>
          <a:xfrm>
            <a:off x="15190356" y="9277632"/>
            <a:ext cx="3015888" cy="1802416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sz="1600" spc="-5" dirty="0">
                <a:solidFill>
                  <a:schemeClr val="bg1"/>
                </a:solidFill>
                <a:latin typeface="Tele2 TextSans"/>
                <a:cs typeface="Tele2 TextSans"/>
              </a:rPr>
              <a:t>Ответит на все вопросы</a:t>
            </a:r>
            <a:r>
              <a:rPr lang="en-US" sz="1600" spc="-5" dirty="0">
                <a:solidFill>
                  <a:schemeClr val="bg1"/>
                </a:solidFill>
                <a:latin typeface="Tele2 TextSans"/>
                <a:cs typeface="Tele2 TextSans"/>
              </a:rPr>
              <a:t/>
            </a:r>
            <a:br>
              <a:rPr lang="en-US" sz="1600" spc="-5" dirty="0">
                <a:solidFill>
                  <a:schemeClr val="bg1"/>
                </a:solidFill>
                <a:latin typeface="Tele2 TextSans"/>
                <a:cs typeface="Tele2 TextSans"/>
              </a:rPr>
            </a:br>
            <a:r>
              <a:rPr lang="ru-RU" sz="1600" spc="-5" dirty="0">
                <a:solidFill>
                  <a:schemeClr val="bg1"/>
                </a:solidFill>
                <a:latin typeface="Tele2 TextSans"/>
                <a:cs typeface="Tele2 TextSans"/>
              </a:rPr>
              <a:t>и поможет в подключении:</a:t>
            </a:r>
            <a:endParaRPr lang="ru-RU" sz="2000" spc="-5" dirty="0">
              <a:solidFill>
                <a:srgbClr val="00B6F0"/>
              </a:solidFill>
              <a:latin typeface="Tele2 TextSans"/>
              <a:cs typeface="Tele2 TextSans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Игорь </a:t>
            </a: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ru-RU" spc="-5" dirty="0" err="1" smtClean="0">
                <a:solidFill>
                  <a:srgbClr val="00B6F0"/>
                </a:solidFill>
                <a:latin typeface="Tele2 TextSans"/>
                <a:cs typeface="Tele2 TextSans"/>
              </a:rPr>
              <a:t>Tel</a:t>
            </a:r>
            <a:r>
              <a:rPr lang="ru-RU" spc="-5" dirty="0">
                <a:solidFill>
                  <a:srgbClr val="00B6F0"/>
                </a:solidFill>
                <a:latin typeface="Tele2 TextSans"/>
                <a:cs typeface="Tele2 TextSans"/>
              </a:rPr>
              <a:t>: </a:t>
            </a:r>
            <a:r>
              <a:rPr lang="ru-RU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+79500657732</a:t>
            </a: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en-US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E-mail</a:t>
            </a:r>
            <a:r>
              <a:rPr lang="en-US" spc="-5" dirty="0">
                <a:solidFill>
                  <a:srgbClr val="00B6F0"/>
                </a:solidFill>
                <a:latin typeface="Tele2 TextSans"/>
                <a:cs typeface="Tele2 TextSans"/>
              </a:rPr>
              <a:t>: igor.martynov</a:t>
            </a:r>
            <a:r>
              <a:rPr lang="en-US" spc="-5" dirty="0" smtClean="0">
                <a:solidFill>
                  <a:srgbClr val="00B6F0"/>
                </a:solidFill>
                <a:latin typeface="Tele2 TextSans"/>
                <a:cs typeface="Tele2 TextSans"/>
              </a:rPr>
              <a:t>@.</a:t>
            </a:r>
            <a:r>
              <a:rPr lang="en-US" spc="-5" dirty="0">
                <a:solidFill>
                  <a:srgbClr val="00B6F0"/>
                </a:solidFill>
                <a:latin typeface="Tele2 TextSans"/>
                <a:cs typeface="Tele2 TextSans"/>
              </a:rPr>
              <a:t>tele2.ru</a:t>
            </a:r>
            <a:endParaRPr lang="ru-RU" spc="-5" dirty="0">
              <a:solidFill>
                <a:srgbClr val="00B6F0"/>
              </a:solidFill>
              <a:latin typeface="Tele2 TextSans"/>
              <a:cs typeface="Tele2 Text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EA99AC769C23F64495D1AA044B7157B4" ma:contentTypeVersion="1" ma:contentTypeDescription="Создание документа." ma:contentTypeScope="" ma:versionID="364f6948c9bac0eac6e7037d4940e08e">
  <xsd:schema xmlns:xsd="http://www.w3.org/2001/XMLSchema" xmlns:xs="http://www.w3.org/2001/XMLSchema" xmlns:p="http://schemas.microsoft.com/office/2006/metadata/properties" xmlns:ns2="213d1882-79cc-40b2-891e-70b561e69c5b" targetNamespace="http://schemas.microsoft.com/office/2006/metadata/properties" ma:root="true" ma:fieldsID="31c068c68b564dec3567481c81133980" ns2:_="">
    <xsd:import namespace="213d1882-79cc-40b2-891e-70b561e69c5b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3d1882-79cc-40b2-891e-70b561e69c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EE7A91-4145-4271-AD18-739077F3286C}">
  <ds:schemaRefs>
    <ds:schemaRef ds:uri="http://schemas.openxmlformats.org/package/2006/metadata/core-properties"/>
    <ds:schemaRef ds:uri="213d1882-79cc-40b2-891e-70b561e69c5b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6ACDC2-A884-441A-A145-7EDDA69B64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3d1882-79cc-40b2-891e-70b561e69c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2133DA-E571-49A8-9421-1DE4FDD559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31164</TotalTime>
  <Words>168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Helvetica Regular</vt:lpstr>
      <vt:lpstr>Standard CT Stencil Bold</vt:lpstr>
      <vt:lpstr>Tele2 DisplaySerif</vt:lpstr>
      <vt:lpstr>Tele2 TextSans</vt:lpstr>
      <vt:lpstr>Office Theme</vt:lpstr>
      <vt:lpstr>ПРИГЛАШАЕМ В «БИЗНЕС-ОКРУЖЕНИЕ»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Синицына Анастасия Ашурбеговна</dc:creator>
  <cp:lastModifiedBy>Пахольченко Валентина Михайловна</cp:lastModifiedBy>
  <cp:revision>310</cp:revision>
  <cp:lastPrinted>2021-05-26T13:00:47Z</cp:lastPrinted>
  <dcterms:created xsi:type="dcterms:W3CDTF">2019-01-28T07:17:46Z</dcterms:created>
  <dcterms:modified xsi:type="dcterms:W3CDTF">2023-12-04T03:11:43Z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2018-12-03T00:00:00Z</vt:filetime>
  </property>
  <property fmtid="{D5CDD505-2E9C-101B-9397-08002B2CF9AE}" pid="3" name="Creator">
    <vt:lpwstr>Adobe InDesign CC 13.1 (Macintosh)</vt:lpwstr>
  </property>
  <property fmtid="{D5CDD505-2E9C-101B-9397-08002B2CF9AE}" pid="4" name="LastSaved">
    <vt:filetime>2019-01-28T00:00:00Z</vt:filetime>
  </property>
  <property fmtid="{D5CDD505-2E9C-101B-9397-08002B2CF9AE}" pid="5" name="ContentTypeId">
    <vt:lpwstr>0x010100EA99AC769C23F64495D1AA044B7157B4</vt:lpwstr>
  </property>
</Properties>
</file>